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74" r:id="rId4"/>
    <p:sldId id="275" r:id="rId5"/>
    <p:sldId id="259" r:id="rId6"/>
    <p:sldId id="276" r:id="rId7"/>
    <p:sldId id="277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FBFAD5"/>
    <a:srgbClr val="FDFEE6"/>
    <a:srgbClr val="FEFDEC"/>
    <a:srgbClr val="FEF9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4660"/>
  </p:normalViewPr>
  <p:slideViewPr>
    <p:cSldViewPr snapToGrid="0">
      <p:cViewPr varScale="1">
        <p:scale>
          <a:sx n="61" d="100"/>
          <a:sy n="61" d="100"/>
        </p:scale>
        <p:origin x="7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973B3B-5E49-1B30-D772-7E04F24BA7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99D4383-F86A-0832-E49C-5AD5A1188B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27AF63-2534-FABC-8459-AAC3F011C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B053-F981-4590-9594-17E883F1E7D3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43B569-B9CB-93B5-E395-1895B1D14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C3926E-C400-4D1C-8033-54852DE87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D6897-2150-4C62-8017-358B12F5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796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D96F14-C670-1752-6F64-B5C6A9DA5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B5E1EC1-A4DD-4CD9-E448-5A2DE613F3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73007F-39AD-6855-C144-F2A94B7A7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B053-F981-4590-9594-17E883F1E7D3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2B9899-211B-6599-0537-792AD4AAC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0F14A0-DF09-EF2E-3C79-DA7A24F64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D6897-2150-4C62-8017-358B12F5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360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3302E8E-27D4-A6EB-4BF5-A3D2B39FF1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4314567-ACE5-A291-376D-76E86F380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F5680B-E6D9-25E5-DB49-160BB4A33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B053-F981-4590-9594-17E883F1E7D3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8C7D55-AEE5-AD41-A244-2406F0AE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A3C617-0099-511D-5147-CDD90622A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D6897-2150-4C62-8017-358B12F5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545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229336-EDDD-338D-9CE0-002F0F307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63AC14-0FB1-DBD3-A2E3-3D1D7CB25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AAA6C7-E12E-01D4-FD24-5710E7F17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B053-F981-4590-9594-17E883F1E7D3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16258B-2E91-79CF-B4D6-9A5761651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2F4FCB-80F5-FA8B-38F9-465B7488B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D6897-2150-4C62-8017-358B12F5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372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CE6F15-A4A1-DA2C-12ED-F98DC6A68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7B9BC0-3C0A-B38D-1B3A-644486D07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2CF1D8-20E6-53FF-AA63-7D1B19FC5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B053-F981-4590-9594-17E883F1E7D3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65E63A-565B-46EC-62E8-043239A70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2E369C-14A4-8482-6EB8-9FC5CB76D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D6897-2150-4C62-8017-358B12F5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64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4DD15-CCF4-35C7-FBA4-10684AB12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A93EAB-8D1B-6B02-9D71-6C2D85D54B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0E9D17-0FE4-1778-CDA9-8A91714CF1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843F9D-1DE7-E9A5-868C-B2383B657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B053-F981-4590-9594-17E883F1E7D3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4FD5175-7CCA-7A06-AB21-358A11C78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67BA38A-2FBD-8F31-2CA3-B9EA39737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D6897-2150-4C62-8017-358B12F5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611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FD0EA5-D04B-E4A2-08B4-7E98DCC2D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B84D49-486C-9362-1BC9-293BAA976C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3657BFA-9209-0DA0-AB50-696EC0CFBD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1691266-0023-A844-F55C-1DE3E7E5F0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E4ADDA6-B425-9211-6744-AF7B946652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37F5BB5-CB29-7E38-5658-4A0B312EF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B053-F981-4590-9594-17E883F1E7D3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80A8EF1-E144-2859-1E9B-AD4297CB4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B2200AB-405D-55D2-9999-71244970B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D6897-2150-4C62-8017-358B12F5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06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332EA4-354F-72CC-17B2-3AC58260C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85C16DB-6788-7EE0-478F-B312731ED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B053-F981-4590-9594-17E883F1E7D3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5F063C0-D0B8-B274-95D7-05ADA92A7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46C5264-2A43-620E-9737-5C27A9C6B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D6897-2150-4C62-8017-358B12F5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404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9E4250-3D98-5FAE-2D2C-42548B8CA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B053-F981-4590-9594-17E883F1E7D3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2AAFB0B-2328-34DA-63BA-31691C537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6FAEED-8799-DBBE-9868-A17FB11DC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D6897-2150-4C62-8017-358B12F5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136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ABEE8D-34FA-3FD3-536A-795DADDEE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AFD077-E115-DBBE-C39F-117CA5272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8ED2B25-98E2-6FF2-BD0A-8B79D53ECC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F977FE0-1F82-00C9-E856-DF22C474B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B053-F981-4590-9594-17E883F1E7D3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0941CE-A206-84E3-681C-87C597991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E479749-5AA0-DAC2-4068-B6196598E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D6897-2150-4C62-8017-358B12F5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454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4C4CA3-4E49-353B-B5B1-919C3BB22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275B9CF-006D-2FB1-C0E2-4AA50725EC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4105D68-757E-4834-0571-C4CB0E5CF7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464376-A96F-970A-7997-32D129918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B053-F981-4590-9594-17E883F1E7D3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56BB39-5966-F2D2-D4CD-3321000D4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41EFF7A-1057-3C0B-9984-2D2B597A8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D6897-2150-4C62-8017-358B12F5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977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EE6">
            <a:alpha val="1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63372B-831B-82DE-4C51-DE54F21AC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270185-C761-F58E-3546-9514B92E1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A17E9F-0FB7-301A-3BD1-FDD369360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0B053-F981-4590-9594-17E883F1E7D3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C8800E-017A-9141-8195-123153361B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60BE1D-8CF2-D86F-B2D5-A03D1A0249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D6897-2150-4C62-8017-358B12F5B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860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slide" Target="slide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hyperlink" Target="https://shs_tapt_duld.zabedu.ru/docs/bi_hyragsha.pptx" TargetMode="External"/><Relationship Id="rId3" Type="http://schemas.microsoft.com/office/2007/relationships/hdphoto" Target="../media/hdphoto1.wdp"/><Relationship Id="rId7" Type="http://schemas.openxmlformats.org/officeDocument/2006/relationships/image" Target="../media/image4.jpg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6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6" Type="http://schemas.openxmlformats.org/officeDocument/2006/relationships/image" Target="http://www.cx.irkutsk.ru/besed/master/bur_orn/orn011.jpg" TargetMode="External"/><Relationship Id="rId11" Type="http://schemas.openxmlformats.org/officeDocument/2006/relationships/hyperlink" Target="https://wordwall.net/resource/79762321" TargetMode="External"/><Relationship Id="rId5" Type="http://schemas.microsoft.com/office/2007/relationships/hdphoto" Target="../media/hdphoto2.wdp"/><Relationship Id="rId15" Type="http://schemas.openxmlformats.org/officeDocument/2006/relationships/image" Target="../media/image9.gif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wordwall.net/resource/79812887/" TargetMode="External"/><Relationship Id="rId14" Type="http://schemas.openxmlformats.org/officeDocument/2006/relationships/image" Target="../media/image8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shs_tapt_duld.zabedu.ru/docs/ungen.pptx" TargetMode="External"/><Relationship Id="rId13" Type="http://schemas.openxmlformats.org/officeDocument/2006/relationships/hyperlink" Target="https://disk.yandex.ru/d/rzag_5jgsLbmDQ" TargetMode="External"/><Relationship Id="rId3" Type="http://schemas.microsoft.com/office/2007/relationships/hdphoto" Target="../media/hdphoto1.wdp"/><Relationship Id="rId7" Type="http://schemas.openxmlformats.org/officeDocument/2006/relationships/image" Target="../media/image4.jpg"/><Relationship Id="rId12" Type="http://schemas.openxmlformats.org/officeDocument/2006/relationships/hyperlink" Target="https://shs_tapt_duld.zabedu.ru/docs/mestoim.pptx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16.gif"/><Relationship Id="rId1" Type="http://schemas.openxmlformats.org/officeDocument/2006/relationships/slideLayout" Target="../slideLayouts/slideLayout7.xml"/><Relationship Id="rId6" Type="http://schemas.openxmlformats.org/officeDocument/2006/relationships/image" Target="http://www.cx.irkutsk.ru/besed/master/bur_orn/orn011.jpg" TargetMode="External"/><Relationship Id="rId11" Type="http://schemas.openxmlformats.org/officeDocument/2006/relationships/image" Target="../media/image13.png"/><Relationship Id="rId5" Type="http://schemas.microsoft.com/office/2007/relationships/hdphoto" Target="../media/hdphoto2.wdp"/><Relationship Id="rId15" Type="http://schemas.openxmlformats.org/officeDocument/2006/relationships/image" Target="../media/image15.gif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image" Target="../media/image14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shs_tapt_duld.zabedu.ru/docs/taban.pptx" TargetMode="External"/><Relationship Id="rId13" Type="http://schemas.openxmlformats.org/officeDocument/2006/relationships/image" Target="../media/image19.png"/><Relationship Id="rId3" Type="http://schemas.microsoft.com/office/2007/relationships/hdphoto" Target="../media/hdphoto1.wdp"/><Relationship Id="rId7" Type="http://schemas.openxmlformats.org/officeDocument/2006/relationships/image" Target="../media/image4.jpg"/><Relationship Id="rId12" Type="http://schemas.openxmlformats.org/officeDocument/2006/relationships/hyperlink" Target="https://view.genially.com/6707cd0648556bd810b6cd68/interactive-image-beeyn-hubinuud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22.gif"/><Relationship Id="rId1" Type="http://schemas.openxmlformats.org/officeDocument/2006/relationships/slideLayout" Target="../slideLayouts/slideLayout7.xml"/><Relationship Id="rId6" Type="http://schemas.openxmlformats.org/officeDocument/2006/relationships/image" Target="http://www.cx.irkutsk.ru/besed/master/bur_orn/orn011.jpg" TargetMode="External"/><Relationship Id="rId11" Type="http://schemas.openxmlformats.org/officeDocument/2006/relationships/hyperlink" Target="https://wordwall.net/ru/resource/79888726" TargetMode="External"/><Relationship Id="rId5" Type="http://schemas.microsoft.com/office/2007/relationships/hdphoto" Target="../media/hdphoto2.wdp"/><Relationship Id="rId15" Type="http://schemas.openxmlformats.org/officeDocument/2006/relationships/image" Target="../media/image21.gif"/><Relationship Id="rId10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17.png"/><Relationship Id="rId14" Type="http://schemas.openxmlformats.org/officeDocument/2006/relationships/image" Target="../media/image20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microsoft.com/office/2007/relationships/hdphoto" Target="../media/hdphoto2.wdp"/><Relationship Id="rId7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ordwall.net/resource/101459212" TargetMode="External"/><Relationship Id="rId11" Type="http://schemas.openxmlformats.org/officeDocument/2006/relationships/image" Target="../media/image26.png"/><Relationship Id="rId5" Type="http://schemas.openxmlformats.org/officeDocument/2006/relationships/image" Target="../media/image4.jpg"/><Relationship Id="rId10" Type="http://schemas.openxmlformats.org/officeDocument/2006/relationships/image" Target="../media/image25.gif"/><Relationship Id="rId4" Type="http://schemas.openxmlformats.org/officeDocument/2006/relationships/image" Target="http://www.cx.irkutsk.ru/besed/master/bur_orn/orn011.jpg" TargetMode="External"/><Relationship Id="rId9" Type="http://schemas.openxmlformats.org/officeDocument/2006/relationships/hyperlink" Target="https://wordwall.net/ru/resource/102494785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ordwall.net/ru/resource/79845553" TargetMode="External"/><Relationship Id="rId13" Type="http://schemas.openxmlformats.org/officeDocument/2006/relationships/image" Target="../media/image29.png"/><Relationship Id="rId3" Type="http://schemas.microsoft.com/office/2007/relationships/hdphoto" Target="../media/hdphoto1.wdp"/><Relationship Id="rId7" Type="http://schemas.openxmlformats.org/officeDocument/2006/relationships/image" Target="../media/image4.jpg"/><Relationship Id="rId12" Type="http://schemas.openxmlformats.org/officeDocument/2006/relationships/hyperlink" Target="https://www.thinglink.com/scene/2047503273832743589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32.gif"/><Relationship Id="rId1" Type="http://schemas.openxmlformats.org/officeDocument/2006/relationships/slideLayout" Target="../slideLayouts/slideLayout7.xml"/><Relationship Id="rId6" Type="http://schemas.openxmlformats.org/officeDocument/2006/relationships/image" Target="http://www.cx.irkutsk.ru/besed/master/bur_orn/orn011.jpg" TargetMode="External"/><Relationship Id="rId11" Type="http://schemas.openxmlformats.org/officeDocument/2006/relationships/image" Target="../media/image28.png"/><Relationship Id="rId5" Type="http://schemas.microsoft.com/office/2007/relationships/hdphoto" Target="../media/hdphoto2.wdp"/><Relationship Id="rId15" Type="http://schemas.openxmlformats.org/officeDocument/2006/relationships/image" Target="../media/image31.gif"/><Relationship Id="rId10" Type="http://schemas.openxmlformats.org/officeDocument/2006/relationships/hyperlink" Target="https://wordwall.net/ru/resource/80388620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27.png"/><Relationship Id="rId14" Type="http://schemas.openxmlformats.org/officeDocument/2006/relationships/image" Target="../media/image30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jpg"/><Relationship Id="rId3" Type="http://schemas.microsoft.com/office/2007/relationships/hdphoto" Target="../media/hdphoto1.wdp"/><Relationship Id="rId7" Type="http://schemas.openxmlformats.org/officeDocument/2006/relationships/image" Target="../media/image4.jpg"/><Relationship Id="rId12" Type="http://schemas.openxmlformats.org/officeDocument/2006/relationships/image" Target="../media/image35.png"/><Relationship Id="rId2" Type="http://schemas.openxmlformats.org/officeDocument/2006/relationships/image" Target="../media/image1.png"/><Relationship Id="rId16" Type="http://schemas.openxmlformats.org/officeDocument/2006/relationships/image" Target="../media/image38.gif"/><Relationship Id="rId1" Type="http://schemas.openxmlformats.org/officeDocument/2006/relationships/slideLayout" Target="../slideLayouts/slideLayout7.xml"/><Relationship Id="rId6" Type="http://schemas.openxmlformats.org/officeDocument/2006/relationships/image" Target="http://www.cx.irkutsk.ru/besed/master/bur_orn/orn011.jpg" TargetMode="External"/><Relationship Id="rId11" Type="http://schemas.openxmlformats.org/officeDocument/2006/relationships/hyperlink" Target="https://learningapps.org/watch?v=psgvdbks225" TargetMode="External"/><Relationship Id="rId5" Type="http://schemas.microsoft.com/office/2007/relationships/hdphoto" Target="../media/hdphoto2.wdp"/><Relationship Id="rId15" Type="http://schemas.openxmlformats.org/officeDocument/2006/relationships/hyperlink" Target="https://docs.google.com/presentation/d/1Bb8WzruyadnVjt3v5UghIm5AZ27HQ7Lu/edit?usp=sharing&amp;ouid=114793405345545675342&amp;rtpof=true&amp;sd=true" TargetMode="External"/><Relationship Id="rId10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hyperlink" Target="https://learningapps.org/watch?v=p2nep74i325" TargetMode="External"/><Relationship Id="rId14" Type="http://schemas.openxmlformats.org/officeDocument/2006/relationships/image" Target="../media/image37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2.gif"/><Relationship Id="rId3" Type="http://schemas.microsoft.com/office/2007/relationships/hdphoto" Target="../media/hdphoto1.wdp"/><Relationship Id="rId7" Type="http://schemas.openxmlformats.org/officeDocument/2006/relationships/image" Target="../media/image4.jpg"/><Relationship Id="rId12" Type="http://schemas.openxmlformats.org/officeDocument/2006/relationships/image" Target="../media/image4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http://www.cx.irkutsk.ru/besed/master/bur_orn/orn011.jpg" TargetMode="External"/><Relationship Id="rId11" Type="http://schemas.openxmlformats.org/officeDocument/2006/relationships/hyperlink" Target="http://t.me/botviktorinaularilbot" TargetMode="External"/><Relationship Id="rId5" Type="http://schemas.microsoft.com/office/2007/relationships/hdphoto" Target="../media/hdphoto2.wdp"/><Relationship Id="rId10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hyperlink" Target="https://view.genially.com/6912cf7b9aa61984586c2d5e/interactive-content-ehenerej-zdhe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A0BDCD0-2C25-C74A-EEA8-285083D53B1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2000"/>
                    </a14:imgEffect>
                    <a14:imgEffect>
                      <a14:saturation sat="20000"/>
                    </a14:imgEffect>
                    <a14:imgEffect>
                      <a14:brightnessContrast bright="71000" contrast="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0" r="15700"/>
          <a:stretch>
            <a:fillRect/>
          </a:stretch>
        </p:blipFill>
        <p:spPr>
          <a:xfrm>
            <a:off x="0" y="0"/>
            <a:ext cx="12192001" cy="689164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B3CC69-0D61-49A7-5C28-E36A47E18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001838"/>
            <a:ext cx="5319251" cy="1190762"/>
          </a:xfrm>
        </p:spPr>
        <p:txBody>
          <a:bodyPr>
            <a:normAutofit/>
          </a:bodyPr>
          <a:lstStyle/>
          <a:p>
            <a:r>
              <a:rPr lang="ru-RU" sz="6600" dirty="0">
                <a:solidFill>
                  <a:srgbClr val="C00000"/>
                </a:solidFill>
                <a:latin typeface="a_ModernoDcFr" panose="04020503020E03040504" pitchFamily="82" charset="-52"/>
              </a:rPr>
              <a:t>Играя, учимся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AE808C7-7A46-3D0F-C5DE-6970BC010B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10515" y="5071891"/>
            <a:ext cx="4090219" cy="969962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dvanced LED Board-7" panose="02000000000000000000" pitchFamily="2" charset="0"/>
              </a:rPr>
              <a:t>Цифровые друзья школьника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A7FA34-8B73-7169-A4DD-291DCD227E3B}"/>
              </a:ext>
            </a:extLst>
          </p:cNvPr>
          <p:cNvSpPr txBox="1"/>
          <p:nvPr/>
        </p:nvSpPr>
        <p:spPr>
          <a:xfrm>
            <a:off x="5110842" y="380447"/>
            <a:ext cx="6549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МАОУ «Таптанайская средняя общеобразовательная школа»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0EE7C4-4EE6-F7BB-F7A3-A5248A120AF9}"/>
              </a:ext>
            </a:extLst>
          </p:cNvPr>
          <p:cNvSpPr txBox="1"/>
          <p:nvPr/>
        </p:nvSpPr>
        <p:spPr>
          <a:xfrm>
            <a:off x="6400800" y="3429000"/>
            <a:ext cx="4776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>
                <a:solidFill>
                  <a:schemeClr val="accent1">
                    <a:lumMod val="75000"/>
                  </a:schemeClr>
                </a:solidFill>
                <a:latin typeface="1 Papyrus" panose="04020500000000000000" pitchFamily="82" charset="0"/>
              </a:rPr>
              <a:t>Наадан</a:t>
            </a: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1 Papyrus" panose="04020500000000000000" pitchFamily="82" charset="0"/>
              </a:rPr>
              <a:t>, </a:t>
            </a:r>
            <a:r>
              <a:rPr lang="en-US" sz="4400" b="1" dirty="0">
                <a:solidFill>
                  <a:schemeClr val="accent1">
                    <a:lumMod val="75000"/>
                  </a:schemeClr>
                </a:solidFill>
                <a:latin typeface="1 Papyrus" panose="04020500000000000000" pitchFamily="82" charset="0"/>
              </a:rPr>
              <a:t>hy</a:t>
            </a: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1 Papyrus" panose="04020500000000000000" pitchFamily="82" charset="0"/>
              </a:rPr>
              <a:t>рая</a:t>
            </a:r>
          </a:p>
        </p:txBody>
      </p:sp>
      <p:pic>
        <p:nvPicPr>
          <p:cNvPr id="6" name="Рисунок 5">
            <a:hlinkClick r:id="rId4" action="ppaction://hlinksldjump"/>
            <a:extLst>
              <a:ext uri="{FF2B5EF4-FFF2-40B4-BE49-F238E27FC236}">
                <a16:creationId xmlns:a16="http://schemas.microsoft.com/office/drawing/2014/main" id="{F9F2358F-403C-B39D-A0FD-A34681E905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618" y="1106566"/>
            <a:ext cx="5162750" cy="51627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567755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25BA0A3-8F62-B818-001A-621BC58E062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2000"/>
                    </a14:imgEffect>
                    <a14:imgEffect>
                      <a14:saturation sat="20000"/>
                    </a14:imgEffect>
                    <a14:imgEffect>
                      <a14:brightnessContrast bright="71000" contrast="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0" r="1270"/>
          <a:stretch>
            <a:fillRect/>
          </a:stretch>
        </p:blipFill>
        <p:spPr>
          <a:xfrm>
            <a:off x="0" y="-1"/>
            <a:ext cx="12192000" cy="6016495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D4CA9EEF-E0D1-3F94-BC10-BB8ABA96F47C}"/>
              </a:ext>
            </a:extLst>
          </p:cNvPr>
          <p:cNvGrpSpPr/>
          <p:nvPr/>
        </p:nvGrpSpPr>
        <p:grpSpPr>
          <a:xfrm>
            <a:off x="171368" y="150826"/>
            <a:ext cx="3080215" cy="987951"/>
            <a:chOff x="1477654" y="199812"/>
            <a:chExt cx="3080215" cy="987951"/>
          </a:xfrm>
        </p:grpSpPr>
        <p:pic>
          <p:nvPicPr>
            <p:cNvPr id="13" name="Picture 6" descr="http://www.cx.irkutsk.ru/besed/master/bur_orn/orn011.jpg">
              <a:extLst>
                <a:ext uri="{FF2B5EF4-FFF2-40B4-BE49-F238E27FC236}">
                  <a16:creationId xmlns:a16="http://schemas.microsoft.com/office/drawing/2014/main" id="{33DF8246-429A-0D12-2A23-B506DAC590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r:link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331" b="96232" l="8708" r="91845">
                          <a14:foregroundMark x1="43124" y1="10110" x2="54941" y2="5331"/>
                          <a14:foregroundMark x1="54941" y1="5331" x2="58742" y2="9283"/>
                          <a14:foregroundMark x1="91707" y1="43658" x2="91983" y2="57904"/>
                          <a14:foregroundMark x1="91983" y1="57904" x2="90601" y2="56526"/>
                          <a14:foregroundMark x1="44229" y1="91360" x2="52999" y2="95427"/>
                          <a14:foregroundMark x1="55673" y1="93377" x2="56185" y2="91820"/>
                          <a14:foregroundMark x1="8708" y1="43199" x2="8708" y2="55699"/>
                          <a14:backgroundMark x1="55840" y1="93566" x2="53628" y2="961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7654" y="199812"/>
              <a:ext cx="1172363" cy="987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Заголовок 1">
              <a:extLst>
                <a:ext uri="{FF2B5EF4-FFF2-40B4-BE49-F238E27FC236}">
                  <a16:creationId xmlns:a16="http://schemas.microsoft.com/office/drawing/2014/main" id="{6F0BF4E2-2E14-8115-C029-091AEA5AF7F7}"/>
                </a:ext>
              </a:extLst>
            </p:cNvPr>
            <p:cNvSpPr txBox="1">
              <a:spLocks/>
            </p:cNvSpPr>
            <p:nvPr/>
          </p:nvSpPr>
          <p:spPr>
            <a:xfrm>
              <a:off x="2598440" y="486004"/>
              <a:ext cx="1959429" cy="415566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2000" dirty="0">
                  <a:solidFill>
                    <a:srgbClr val="C00000"/>
                  </a:solidFill>
                  <a:latin typeface="a_ModernoDcFr" panose="04020503020E03040504" pitchFamily="82" charset="-52"/>
                </a:rPr>
                <a:t>Играя, учимся</a:t>
              </a: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00591A0F-E4AE-154A-3A7C-FD235FC5FC58}"/>
              </a:ext>
            </a:extLst>
          </p:cNvPr>
          <p:cNvGrpSpPr/>
          <p:nvPr/>
        </p:nvGrpSpPr>
        <p:grpSpPr>
          <a:xfrm>
            <a:off x="-1" y="6016496"/>
            <a:ext cx="12192001" cy="841505"/>
            <a:chOff x="-1" y="6055911"/>
            <a:chExt cx="12082535" cy="841505"/>
          </a:xfrm>
        </p:grpSpPr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F0AEC46A-5740-2A3F-C54B-05004E61C6AC}"/>
                </a:ext>
              </a:extLst>
            </p:cNvPr>
            <p:cNvGrpSpPr/>
            <p:nvPr/>
          </p:nvGrpSpPr>
          <p:grpSpPr>
            <a:xfrm>
              <a:off x="-1" y="6055912"/>
              <a:ext cx="8639089" cy="841504"/>
              <a:chOff x="0" y="5540695"/>
              <a:chExt cx="12192001" cy="1317305"/>
            </a:xfrm>
          </p:grpSpPr>
          <p:pic>
            <p:nvPicPr>
              <p:cNvPr id="20" name="Рисунок 19">
                <a:extLst>
                  <a:ext uri="{FF2B5EF4-FFF2-40B4-BE49-F238E27FC236}">
                    <a16:creationId xmlns:a16="http://schemas.microsoft.com/office/drawing/2014/main" id="{03B143BB-0D6A-DC6F-DFF8-2E05739238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905" r="1320"/>
              <a:stretch>
                <a:fillRect/>
              </a:stretch>
            </p:blipFill>
            <p:spPr>
              <a:xfrm>
                <a:off x="8120063" y="5540695"/>
                <a:ext cx="2476038" cy="1317304"/>
              </a:xfrm>
              <a:prstGeom prst="rect">
                <a:avLst/>
              </a:prstGeom>
            </p:spPr>
          </p:pic>
          <p:grpSp>
            <p:nvGrpSpPr>
              <p:cNvPr id="21" name="Группа 20">
                <a:extLst>
                  <a:ext uri="{FF2B5EF4-FFF2-40B4-BE49-F238E27FC236}">
                    <a16:creationId xmlns:a16="http://schemas.microsoft.com/office/drawing/2014/main" id="{2E83DEC7-9C49-F3E4-B46D-D217D73FFDBC}"/>
                  </a:ext>
                </a:extLst>
              </p:cNvPr>
              <p:cNvGrpSpPr/>
              <p:nvPr/>
            </p:nvGrpSpPr>
            <p:grpSpPr>
              <a:xfrm>
                <a:off x="0" y="5540696"/>
                <a:ext cx="12192001" cy="1317304"/>
                <a:chOff x="0" y="5540696"/>
                <a:chExt cx="12192001" cy="1317304"/>
              </a:xfrm>
            </p:grpSpPr>
            <p:grpSp>
              <p:nvGrpSpPr>
                <p:cNvPr id="22" name="Группа 21">
                  <a:extLst>
                    <a:ext uri="{FF2B5EF4-FFF2-40B4-BE49-F238E27FC236}">
                      <a16:creationId xmlns:a16="http://schemas.microsoft.com/office/drawing/2014/main" id="{9843F410-4C05-8DB7-36E4-9BF3CC35547E}"/>
                    </a:ext>
                  </a:extLst>
                </p:cNvPr>
                <p:cNvGrpSpPr/>
                <p:nvPr/>
              </p:nvGrpSpPr>
              <p:grpSpPr>
                <a:xfrm>
                  <a:off x="0" y="5540696"/>
                  <a:ext cx="11824518" cy="1317304"/>
                  <a:chOff x="0" y="5540696"/>
                  <a:chExt cx="11824518" cy="1317304"/>
                </a:xfrm>
              </p:grpSpPr>
              <p:pic>
                <p:nvPicPr>
                  <p:cNvPr id="24" name="Рисунок 23">
                    <a:extLst>
                      <a:ext uri="{FF2B5EF4-FFF2-40B4-BE49-F238E27FC236}">
                        <a16:creationId xmlns:a16="http://schemas.microsoft.com/office/drawing/2014/main" id="{BF6539DA-CDF9-DB98-329C-B31F4A4C007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0" y="5540696"/>
                    <a:ext cx="4439265" cy="1317304"/>
                  </a:xfrm>
                  <a:prstGeom prst="rect">
                    <a:avLst/>
                  </a:prstGeom>
                </p:spPr>
              </p:pic>
              <p:pic>
                <p:nvPicPr>
                  <p:cNvPr id="25" name="Рисунок 24">
                    <a:extLst>
                      <a:ext uri="{FF2B5EF4-FFF2-40B4-BE49-F238E27FC236}">
                        <a16:creationId xmlns:a16="http://schemas.microsoft.com/office/drawing/2014/main" id="{A25469B6-C3CE-14CC-D55F-1BC16D3167B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5172" r="990"/>
                  <a:stretch>
                    <a:fillRect/>
                  </a:stretch>
                </p:blipFill>
                <p:spPr>
                  <a:xfrm>
                    <a:off x="4398242" y="5540696"/>
                    <a:ext cx="3721821" cy="1317304"/>
                  </a:xfrm>
                  <a:prstGeom prst="rect">
                    <a:avLst/>
                  </a:prstGeom>
                </p:spPr>
              </p:pic>
              <p:pic>
                <p:nvPicPr>
                  <p:cNvPr id="26" name="Рисунок 25">
                    <a:extLst>
                      <a:ext uri="{FF2B5EF4-FFF2-40B4-BE49-F238E27FC236}">
                        <a16:creationId xmlns:a16="http://schemas.microsoft.com/office/drawing/2014/main" id="{EC18248E-A9BA-0451-FCAE-AFA2F5F08C0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71009" r="1319"/>
                  <a:stretch>
                    <a:fillRect/>
                  </a:stretch>
                </p:blipFill>
                <p:spPr>
                  <a:xfrm>
                    <a:off x="10596101" y="5540696"/>
                    <a:ext cx="1228417" cy="131730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3" name="Рисунок 22">
                  <a:extLst>
                    <a:ext uri="{FF2B5EF4-FFF2-40B4-BE49-F238E27FC236}">
                      <a16:creationId xmlns:a16="http://schemas.microsoft.com/office/drawing/2014/main" id="{71F5FCD3-8997-DCB1-561E-FC8A440EAB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1009" r="20713"/>
                <a:stretch>
                  <a:fillRect/>
                </a:stretch>
              </p:blipFill>
              <p:spPr>
                <a:xfrm>
                  <a:off x="11824519" y="5540696"/>
                  <a:ext cx="367482" cy="131730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51CFFFA1-BB0E-4B52-2C3D-BECC5BD7C869}"/>
                </a:ext>
              </a:extLst>
            </p:cNvPr>
            <p:cNvGrpSpPr/>
            <p:nvPr/>
          </p:nvGrpSpPr>
          <p:grpSpPr>
            <a:xfrm>
              <a:off x="8378694" y="6055911"/>
              <a:ext cx="3703840" cy="841504"/>
              <a:chOff x="6754734" y="5248172"/>
              <a:chExt cx="4950239" cy="1317306"/>
            </a:xfrm>
          </p:grpSpPr>
          <p:pic>
            <p:nvPicPr>
              <p:cNvPr id="18" name="Рисунок 17">
                <a:extLst>
                  <a:ext uri="{FF2B5EF4-FFF2-40B4-BE49-F238E27FC236}">
                    <a16:creationId xmlns:a16="http://schemas.microsoft.com/office/drawing/2014/main" id="{C314602D-A39F-1EFF-C05B-101C3AF591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172" r="990"/>
              <a:stretch>
                <a:fillRect/>
              </a:stretch>
            </p:blipFill>
            <p:spPr>
              <a:xfrm>
                <a:off x="6754734" y="5248174"/>
                <a:ext cx="3721822" cy="1317304"/>
              </a:xfrm>
              <a:prstGeom prst="rect">
                <a:avLst/>
              </a:prstGeom>
            </p:spPr>
          </p:pic>
          <p:pic>
            <p:nvPicPr>
              <p:cNvPr id="19" name="Рисунок 18">
                <a:extLst>
                  <a:ext uri="{FF2B5EF4-FFF2-40B4-BE49-F238E27FC236}">
                    <a16:creationId xmlns:a16="http://schemas.microsoft.com/office/drawing/2014/main" id="{41797AEA-53E0-F42D-21BF-74DCAF1566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009" r="1319"/>
              <a:stretch>
                <a:fillRect/>
              </a:stretch>
            </p:blipFill>
            <p:spPr>
              <a:xfrm>
                <a:off x="10476556" y="5248172"/>
                <a:ext cx="1228417" cy="1317304"/>
              </a:xfrm>
              <a:prstGeom prst="rect">
                <a:avLst/>
              </a:prstGeom>
            </p:spPr>
          </p:pic>
        </p:grpSp>
      </p:grp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885812A-7B08-807D-E0DD-63DADD6A86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30" y="1924144"/>
            <a:ext cx="3007351" cy="1736387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DDF234E-F744-D257-E737-81C4E7020A8B}"/>
              </a:ext>
            </a:extLst>
          </p:cNvPr>
          <p:cNvSpPr txBox="1"/>
          <p:nvPr/>
        </p:nvSpPr>
        <p:spPr>
          <a:xfrm>
            <a:off x="158914" y="3691725"/>
            <a:ext cx="3710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u="sng" dirty="0">
                <a:hlinkClick r:id="rId9"/>
              </a:rPr>
              <a:t>https://wordwall.net/resource/79812887/</a:t>
            </a:r>
            <a:endParaRPr lang="ru-RU" sz="1600" u="sng" dirty="0"/>
          </a:p>
          <a:p>
            <a:endParaRPr lang="en-US" sz="1600" u="sng" dirty="0"/>
          </a:p>
          <a:p>
            <a:endParaRPr lang="ru-RU" sz="16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34B86F4-368B-27E6-11B9-8EECC9577ECD}"/>
              </a:ext>
            </a:extLst>
          </p:cNvPr>
          <p:cNvSpPr txBox="1"/>
          <p:nvPr/>
        </p:nvSpPr>
        <p:spPr>
          <a:xfrm>
            <a:off x="349180" y="4095581"/>
            <a:ext cx="35206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C00000"/>
                </a:solidFill>
              </a:rPr>
              <a:t>Буряад</a:t>
            </a:r>
            <a:r>
              <a:rPr lang="ru-RU" b="1" dirty="0">
                <a:solidFill>
                  <a:srgbClr val="C00000"/>
                </a:solidFill>
              </a:rPr>
              <a:t> алфавит</a:t>
            </a:r>
          </a:p>
          <a:p>
            <a:pPr algn="ctr"/>
            <a:endParaRPr lang="ru-RU" dirty="0"/>
          </a:p>
          <a:p>
            <a:pPr algn="just"/>
            <a:r>
              <a:rPr lang="ru-RU" dirty="0"/>
              <a:t>Игра составлена на основе «говорящих карточек». Наряду с буквами  и звуками присутствует звуковое сопровождение.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3F99843-6A27-7AB1-26BE-F99FCBD2050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797" y="1900726"/>
            <a:ext cx="3007351" cy="175980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8BB99C73-A677-39AB-4B71-E9373521A31D}"/>
              </a:ext>
            </a:extLst>
          </p:cNvPr>
          <p:cNvSpPr txBox="1"/>
          <p:nvPr/>
        </p:nvSpPr>
        <p:spPr>
          <a:xfrm>
            <a:off x="3873429" y="3694639"/>
            <a:ext cx="41575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u="sng" dirty="0">
                <a:hlinkClick r:id="rId11"/>
              </a:rPr>
              <a:t>https://wordwall.net/resource/79762321</a:t>
            </a:r>
            <a:endParaRPr lang="ru-RU" sz="1600" u="sng" dirty="0"/>
          </a:p>
          <a:p>
            <a:endParaRPr lang="ru-RU" sz="16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2C8BE3D-7B4F-9741-0001-1123B9BE0168}"/>
              </a:ext>
            </a:extLst>
          </p:cNvPr>
          <p:cNvSpPr txBox="1"/>
          <p:nvPr/>
        </p:nvSpPr>
        <p:spPr>
          <a:xfrm>
            <a:off x="4330996" y="4033199"/>
            <a:ext cx="35206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C00000"/>
                </a:solidFill>
              </a:rPr>
              <a:t>Тоонууд</a:t>
            </a:r>
            <a:endParaRPr lang="ru-RU" b="1" dirty="0">
              <a:solidFill>
                <a:srgbClr val="C00000"/>
              </a:solidFill>
            </a:endParaRPr>
          </a:p>
          <a:p>
            <a:endParaRPr lang="ru-RU" dirty="0"/>
          </a:p>
          <a:p>
            <a:pPr algn="just"/>
            <a:r>
              <a:rPr lang="ru-RU" dirty="0"/>
              <a:t>Игра составлена на основе «говорящих карточек». Наряду с изображением цифр, текста, присутствует голосовое сопровождение.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FE41853-30A9-7138-B319-4223301BF7D2}"/>
              </a:ext>
            </a:extLst>
          </p:cNvPr>
          <p:cNvSpPr txBox="1"/>
          <p:nvPr/>
        </p:nvSpPr>
        <p:spPr>
          <a:xfrm>
            <a:off x="8312812" y="4083876"/>
            <a:ext cx="35206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Би </a:t>
            </a:r>
            <a:r>
              <a:rPr lang="en-US" b="1" dirty="0">
                <a:solidFill>
                  <a:srgbClr val="C00000"/>
                </a:solidFill>
              </a:rPr>
              <a:t>h</a:t>
            </a:r>
            <a:r>
              <a:rPr lang="ru-RU" b="1" dirty="0" err="1">
                <a:solidFill>
                  <a:srgbClr val="C00000"/>
                </a:solidFill>
              </a:rPr>
              <a:t>урагша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болооб</a:t>
            </a:r>
            <a:endParaRPr lang="ru-RU" b="1" dirty="0">
              <a:solidFill>
                <a:srgbClr val="C00000"/>
              </a:solidFill>
            </a:endParaRPr>
          </a:p>
          <a:p>
            <a:pPr algn="ctr"/>
            <a:endParaRPr lang="ru-RU" b="1" dirty="0">
              <a:solidFill>
                <a:srgbClr val="C00000"/>
              </a:solidFill>
            </a:endParaRPr>
          </a:p>
          <a:p>
            <a:pPr algn="just"/>
            <a:r>
              <a:rPr lang="ru-RU" dirty="0"/>
              <a:t>Интерактивная викторина, предполагающая выбор одного ответа из нескольких предложенных вариантов.</a:t>
            </a: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6850E5E6-53BD-B585-DF3A-FC19F232CF9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357" y="1945926"/>
            <a:ext cx="2213432" cy="169803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468D8F54-D828-719A-D94E-3A914648FDDB}"/>
              </a:ext>
            </a:extLst>
          </p:cNvPr>
          <p:cNvSpPr txBox="1"/>
          <p:nvPr/>
        </p:nvSpPr>
        <p:spPr>
          <a:xfrm>
            <a:off x="7498470" y="3694639"/>
            <a:ext cx="540524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13"/>
              </a:rPr>
              <a:t>https://shs_tapt_duld.zabedu.ru/docs/bi_hyragsha.pptx</a:t>
            </a:r>
            <a:endParaRPr lang="ru-RU" sz="1600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D344261-1F1B-DBBF-6CF6-4C4B3EC93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734" y="859056"/>
            <a:ext cx="1019580" cy="1019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82DA6ADA-FB25-FF32-12EF-F951F5B17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325" y="859058"/>
            <a:ext cx="1019580" cy="1019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1AD881F2-CC8C-5B3E-4E5F-7C35EAC64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1686" y="859057"/>
            <a:ext cx="1019580" cy="1019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CDDDB52-B2E5-BBD4-AAA2-84A17202A5B5}"/>
              </a:ext>
            </a:extLst>
          </p:cNvPr>
          <p:cNvSpPr txBox="1"/>
          <p:nvPr/>
        </p:nvSpPr>
        <p:spPr>
          <a:xfrm>
            <a:off x="11031117" y="308972"/>
            <a:ext cx="857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6+</a:t>
            </a:r>
          </a:p>
        </p:txBody>
      </p:sp>
    </p:spTree>
    <p:extLst>
      <p:ext uri="{BB962C8B-B14F-4D97-AF65-F5344CB8AC3E}">
        <p14:creationId xmlns:p14="http://schemas.microsoft.com/office/powerpoint/2010/main" val="52206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620DA-78B9-328B-96B4-1539DE824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7F0E332-1D61-EDC5-AEF5-CEB3213564D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2000"/>
                    </a14:imgEffect>
                    <a14:imgEffect>
                      <a14:saturation sat="20000"/>
                    </a14:imgEffect>
                    <a14:imgEffect>
                      <a14:brightnessContrast bright="71000" contrast="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0" r="1270"/>
          <a:stretch>
            <a:fillRect/>
          </a:stretch>
        </p:blipFill>
        <p:spPr>
          <a:xfrm>
            <a:off x="0" y="-1"/>
            <a:ext cx="12192000" cy="6016495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869F1EBA-0195-03D2-AA80-72C637ED65F9}"/>
              </a:ext>
            </a:extLst>
          </p:cNvPr>
          <p:cNvGrpSpPr/>
          <p:nvPr/>
        </p:nvGrpSpPr>
        <p:grpSpPr>
          <a:xfrm>
            <a:off x="171368" y="150826"/>
            <a:ext cx="3080215" cy="987951"/>
            <a:chOff x="1477654" y="199812"/>
            <a:chExt cx="3080215" cy="987951"/>
          </a:xfrm>
        </p:grpSpPr>
        <p:pic>
          <p:nvPicPr>
            <p:cNvPr id="13" name="Picture 6" descr="http://www.cx.irkutsk.ru/besed/master/bur_orn/orn011.jpg">
              <a:extLst>
                <a:ext uri="{FF2B5EF4-FFF2-40B4-BE49-F238E27FC236}">
                  <a16:creationId xmlns:a16="http://schemas.microsoft.com/office/drawing/2014/main" id="{905D4FBD-1E6F-9993-000E-F880CBC08F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r:link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331" b="96232" l="8708" r="91845">
                          <a14:foregroundMark x1="43124" y1="10110" x2="54941" y2="5331"/>
                          <a14:foregroundMark x1="54941" y1="5331" x2="58742" y2="9283"/>
                          <a14:foregroundMark x1="91707" y1="43658" x2="91983" y2="57904"/>
                          <a14:foregroundMark x1="91983" y1="57904" x2="90601" y2="56526"/>
                          <a14:foregroundMark x1="44229" y1="91360" x2="52999" y2="95427"/>
                          <a14:foregroundMark x1="55673" y1="93377" x2="56185" y2="91820"/>
                          <a14:foregroundMark x1="8708" y1="43199" x2="8708" y2="55699"/>
                          <a14:backgroundMark x1="55840" y1="93566" x2="53628" y2="961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7654" y="199812"/>
              <a:ext cx="1172363" cy="987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Заголовок 1">
              <a:extLst>
                <a:ext uri="{FF2B5EF4-FFF2-40B4-BE49-F238E27FC236}">
                  <a16:creationId xmlns:a16="http://schemas.microsoft.com/office/drawing/2014/main" id="{02726BEB-7F59-5150-40A8-AA60501C058F}"/>
                </a:ext>
              </a:extLst>
            </p:cNvPr>
            <p:cNvSpPr txBox="1">
              <a:spLocks/>
            </p:cNvSpPr>
            <p:nvPr/>
          </p:nvSpPr>
          <p:spPr>
            <a:xfrm>
              <a:off x="2598440" y="486004"/>
              <a:ext cx="1959429" cy="415566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2000" dirty="0">
                  <a:solidFill>
                    <a:srgbClr val="C00000"/>
                  </a:solidFill>
                  <a:latin typeface="a_ModernoDcFr" panose="04020503020E03040504" pitchFamily="82" charset="-52"/>
                </a:rPr>
                <a:t>Играя, учимся</a:t>
              </a: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8EAF8E0E-763D-E94C-0CA0-E83A66EF560F}"/>
              </a:ext>
            </a:extLst>
          </p:cNvPr>
          <p:cNvGrpSpPr/>
          <p:nvPr/>
        </p:nvGrpSpPr>
        <p:grpSpPr>
          <a:xfrm>
            <a:off x="-1" y="6016496"/>
            <a:ext cx="12192001" cy="841505"/>
            <a:chOff x="-1" y="6055911"/>
            <a:chExt cx="12082535" cy="841505"/>
          </a:xfrm>
        </p:grpSpPr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22743996-3300-5E18-831F-BCD6C597BA85}"/>
                </a:ext>
              </a:extLst>
            </p:cNvPr>
            <p:cNvGrpSpPr/>
            <p:nvPr/>
          </p:nvGrpSpPr>
          <p:grpSpPr>
            <a:xfrm>
              <a:off x="-1" y="6055912"/>
              <a:ext cx="8639089" cy="841504"/>
              <a:chOff x="0" y="5540695"/>
              <a:chExt cx="12192001" cy="1317305"/>
            </a:xfrm>
          </p:grpSpPr>
          <p:pic>
            <p:nvPicPr>
              <p:cNvPr id="20" name="Рисунок 19">
                <a:extLst>
                  <a:ext uri="{FF2B5EF4-FFF2-40B4-BE49-F238E27FC236}">
                    <a16:creationId xmlns:a16="http://schemas.microsoft.com/office/drawing/2014/main" id="{AB58222E-C83A-EF21-C34E-5649117975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905" r="1320"/>
              <a:stretch>
                <a:fillRect/>
              </a:stretch>
            </p:blipFill>
            <p:spPr>
              <a:xfrm>
                <a:off x="8120063" y="5540695"/>
                <a:ext cx="2476038" cy="1317304"/>
              </a:xfrm>
              <a:prstGeom prst="rect">
                <a:avLst/>
              </a:prstGeom>
            </p:spPr>
          </p:pic>
          <p:grpSp>
            <p:nvGrpSpPr>
              <p:cNvPr id="21" name="Группа 20">
                <a:extLst>
                  <a:ext uri="{FF2B5EF4-FFF2-40B4-BE49-F238E27FC236}">
                    <a16:creationId xmlns:a16="http://schemas.microsoft.com/office/drawing/2014/main" id="{B3F79ADE-331F-4949-76FB-B86F91139274}"/>
                  </a:ext>
                </a:extLst>
              </p:cNvPr>
              <p:cNvGrpSpPr/>
              <p:nvPr/>
            </p:nvGrpSpPr>
            <p:grpSpPr>
              <a:xfrm>
                <a:off x="0" y="5540696"/>
                <a:ext cx="12192001" cy="1317304"/>
                <a:chOff x="0" y="5540696"/>
                <a:chExt cx="12192001" cy="1317304"/>
              </a:xfrm>
            </p:grpSpPr>
            <p:grpSp>
              <p:nvGrpSpPr>
                <p:cNvPr id="22" name="Группа 21">
                  <a:extLst>
                    <a:ext uri="{FF2B5EF4-FFF2-40B4-BE49-F238E27FC236}">
                      <a16:creationId xmlns:a16="http://schemas.microsoft.com/office/drawing/2014/main" id="{95DE4220-C29D-C7E7-D1C0-F9B7BF457302}"/>
                    </a:ext>
                  </a:extLst>
                </p:cNvPr>
                <p:cNvGrpSpPr/>
                <p:nvPr/>
              </p:nvGrpSpPr>
              <p:grpSpPr>
                <a:xfrm>
                  <a:off x="0" y="5540696"/>
                  <a:ext cx="11824518" cy="1317304"/>
                  <a:chOff x="0" y="5540696"/>
                  <a:chExt cx="11824518" cy="1317304"/>
                </a:xfrm>
              </p:grpSpPr>
              <p:pic>
                <p:nvPicPr>
                  <p:cNvPr id="24" name="Рисунок 23">
                    <a:extLst>
                      <a:ext uri="{FF2B5EF4-FFF2-40B4-BE49-F238E27FC236}">
                        <a16:creationId xmlns:a16="http://schemas.microsoft.com/office/drawing/2014/main" id="{F3E1F8F5-7D48-74B8-5FFD-CFC9D94BA15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0" y="5540696"/>
                    <a:ext cx="4439265" cy="1317304"/>
                  </a:xfrm>
                  <a:prstGeom prst="rect">
                    <a:avLst/>
                  </a:prstGeom>
                </p:spPr>
              </p:pic>
              <p:pic>
                <p:nvPicPr>
                  <p:cNvPr id="25" name="Рисунок 24">
                    <a:extLst>
                      <a:ext uri="{FF2B5EF4-FFF2-40B4-BE49-F238E27FC236}">
                        <a16:creationId xmlns:a16="http://schemas.microsoft.com/office/drawing/2014/main" id="{12E6FB47-4C66-9813-CBC1-47DE89E82F5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5172" r="990"/>
                  <a:stretch>
                    <a:fillRect/>
                  </a:stretch>
                </p:blipFill>
                <p:spPr>
                  <a:xfrm>
                    <a:off x="4398242" y="5540696"/>
                    <a:ext cx="3721821" cy="1317304"/>
                  </a:xfrm>
                  <a:prstGeom prst="rect">
                    <a:avLst/>
                  </a:prstGeom>
                </p:spPr>
              </p:pic>
              <p:pic>
                <p:nvPicPr>
                  <p:cNvPr id="26" name="Рисунок 25">
                    <a:extLst>
                      <a:ext uri="{FF2B5EF4-FFF2-40B4-BE49-F238E27FC236}">
                        <a16:creationId xmlns:a16="http://schemas.microsoft.com/office/drawing/2014/main" id="{849A4B90-68B5-BC95-DFD5-B4811C7F72B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71009" r="1319"/>
                  <a:stretch>
                    <a:fillRect/>
                  </a:stretch>
                </p:blipFill>
                <p:spPr>
                  <a:xfrm>
                    <a:off x="10596101" y="5540696"/>
                    <a:ext cx="1228417" cy="131730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3" name="Рисунок 22">
                  <a:extLst>
                    <a:ext uri="{FF2B5EF4-FFF2-40B4-BE49-F238E27FC236}">
                      <a16:creationId xmlns:a16="http://schemas.microsoft.com/office/drawing/2014/main" id="{94126EE8-A80A-9F51-54C6-502D8BFECD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1009" r="20713"/>
                <a:stretch>
                  <a:fillRect/>
                </a:stretch>
              </p:blipFill>
              <p:spPr>
                <a:xfrm>
                  <a:off x="11824519" y="5540696"/>
                  <a:ext cx="367482" cy="131730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5D0642F7-2941-7712-A557-D6FEAFD8D4A6}"/>
                </a:ext>
              </a:extLst>
            </p:cNvPr>
            <p:cNvGrpSpPr/>
            <p:nvPr/>
          </p:nvGrpSpPr>
          <p:grpSpPr>
            <a:xfrm>
              <a:off x="8378694" y="6055911"/>
              <a:ext cx="3703840" cy="841504"/>
              <a:chOff x="6754734" y="5248172"/>
              <a:chExt cx="4950239" cy="1317306"/>
            </a:xfrm>
          </p:grpSpPr>
          <p:pic>
            <p:nvPicPr>
              <p:cNvPr id="18" name="Рисунок 17">
                <a:extLst>
                  <a:ext uri="{FF2B5EF4-FFF2-40B4-BE49-F238E27FC236}">
                    <a16:creationId xmlns:a16="http://schemas.microsoft.com/office/drawing/2014/main" id="{0A339D50-16B3-88F3-C8E6-B3B3EAF339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172" r="990"/>
              <a:stretch>
                <a:fillRect/>
              </a:stretch>
            </p:blipFill>
            <p:spPr>
              <a:xfrm>
                <a:off x="6754734" y="5248174"/>
                <a:ext cx="3721822" cy="1317304"/>
              </a:xfrm>
              <a:prstGeom prst="rect">
                <a:avLst/>
              </a:prstGeom>
            </p:spPr>
          </p:pic>
          <p:pic>
            <p:nvPicPr>
              <p:cNvPr id="19" name="Рисунок 18">
                <a:extLst>
                  <a:ext uri="{FF2B5EF4-FFF2-40B4-BE49-F238E27FC236}">
                    <a16:creationId xmlns:a16="http://schemas.microsoft.com/office/drawing/2014/main" id="{A02268FF-04FC-42DC-4991-BEC75B1217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009" r="1319"/>
              <a:stretch>
                <a:fillRect/>
              </a:stretch>
            </p:blipFill>
            <p:spPr>
              <a:xfrm>
                <a:off x="10476556" y="5248172"/>
                <a:ext cx="1228417" cy="1317304"/>
              </a:xfrm>
              <a:prstGeom prst="rect">
                <a:avLst/>
              </a:prstGeom>
            </p:spPr>
          </p:pic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112FC8C-A2CB-4FE7-2BB0-909B30C1DA77}"/>
              </a:ext>
            </a:extLst>
          </p:cNvPr>
          <p:cNvSpPr txBox="1"/>
          <p:nvPr/>
        </p:nvSpPr>
        <p:spPr>
          <a:xfrm>
            <a:off x="285629" y="4058342"/>
            <a:ext cx="436381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https://shs_tapt_duld.zabedu.ru/docs/ungen.pptx</a:t>
            </a:r>
            <a:endParaRPr lang="en-US" sz="1400" dirty="0"/>
          </a:p>
          <a:p>
            <a:endParaRPr lang="ru-RU" sz="1400" dirty="0"/>
          </a:p>
          <a:p>
            <a:r>
              <a:rPr lang="ru-RU" sz="1400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5EB5FD-991B-7BC4-99D0-FD78DB36D415}"/>
              </a:ext>
            </a:extLst>
          </p:cNvPr>
          <p:cNvSpPr txBox="1"/>
          <p:nvPr/>
        </p:nvSpPr>
        <p:spPr>
          <a:xfrm>
            <a:off x="285629" y="4333700"/>
            <a:ext cx="35206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y</a:t>
            </a:r>
            <a:r>
              <a:rPr lang="ru-RU" b="1" dirty="0" err="1">
                <a:solidFill>
                  <a:srgbClr val="C00000"/>
                </a:solidFill>
              </a:rPr>
              <a:t>нгэн</a:t>
            </a:r>
            <a:r>
              <a:rPr lang="en-US" b="1" dirty="0" err="1">
                <a:solidFill>
                  <a:srgbClr val="C00000"/>
                </a:solidFill>
              </a:rPr>
              <a:t>yy</a:t>
            </a:r>
            <a:r>
              <a:rPr lang="ru-RU" b="1" dirty="0">
                <a:solidFill>
                  <a:srgbClr val="C00000"/>
                </a:solidFill>
              </a:rPr>
              <a:t>д</a:t>
            </a:r>
          </a:p>
          <a:p>
            <a:endParaRPr lang="ru-RU" dirty="0"/>
          </a:p>
          <a:p>
            <a:pPr algn="just"/>
            <a:r>
              <a:rPr lang="ru-RU" dirty="0"/>
              <a:t>Презентация предполагает изучение цвета на бурятском и русском языках.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5EC7E1-13CC-40DF-7A86-35BF7CFB5D01}"/>
              </a:ext>
            </a:extLst>
          </p:cNvPr>
          <p:cNvSpPr txBox="1"/>
          <p:nvPr/>
        </p:nvSpPr>
        <p:spPr>
          <a:xfrm>
            <a:off x="4357420" y="4333700"/>
            <a:ext cx="33601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Шэдитээ </a:t>
            </a:r>
            <a:r>
              <a:rPr lang="ru-RU" b="1" dirty="0" err="1">
                <a:solidFill>
                  <a:srgbClr val="C00000"/>
                </a:solidFill>
              </a:rPr>
              <a:t>хэрэгсээлн</a:t>
            </a:r>
            <a:r>
              <a:rPr lang="en-US" b="1" dirty="0" err="1">
                <a:solidFill>
                  <a:srgbClr val="C00000"/>
                </a:solidFill>
              </a:rPr>
              <a:t>yy</a:t>
            </a:r>
            <a:r>
              <a:rPr lang="ru-RU" b="1" dirty="0">
                <a:solidFill>
                  <a:srgbClr val="C00000"/>
                </a:solidFill>
              </a:rPr>
              <a:t>д</a:t>
            </a:r>
          </a:p>
          <a:p>
            <a:endParaRPr lang="ru-RU" dirty="0"/>
          </a:p>
          <a:p>
            <a:pPr algn="just"/>
            <a:r>
              <a:rPr lang="ru-RU" dirty="0"/>
              <a:t>Интерактивная игра на знание школьных принадлежностей на бурятском языке с переводом на русский язык.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B01358-BF8B-F439-1818-1D6942CCB931}"/>
              </a:ext>
            </a:extLst>
          </p:cNvPr>
          <p:cNvSpPr txBox="1"/>
          <p:nvPr/>
        </p:nvSpPr>
        <p:spPr>
          <a:xfrm>
            <a:off x="8015441" y="4425238"/>
            <a:ext cx="35206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Местоимения</a:t>
            </a:r>
          </a:p>
          <a:p>
            <a:endParaRPr lang="ru-RU" dirty="0"/>
          </a:p>
          <a:p>
            <a:pPr algn="just"/>
            <a:r>
              <a:rPr lang="ru-RU" dirty="0"/>
              <a:t>Дидактическая игра на закрепление материала по изученной теме.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276CC6-0879-FAEC-10A5-3A564F95B3E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0"/>
          <a:stretch>
            <a:fillRect/>
          </a:stretch>
        </p:blipFill>
        <p:spPr>
          <a:xfrm>
            <a:off x="500599" y="1955070"/>
            <a:ext cx="3265020" cy="187506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35E3EE0-BFA0-73F3-83EC-163E22D0EB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369" y="1955071"/>
            <a:ext cx="2532076" cy="1875065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0549A08E-FDAC-8538-3327-007AA555DA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483" y="1955071"/>
            <a:ext cx="2473060" cy="187506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797B8BCB-3FCF-5328-50E4-F5DE95B56CE9}"/>
              </a:ext>
            </a:extLst>
          </p:cNvPr>
          <p:cNvSpPr txBox="1"/>
          <p:nvPr/>
        </p:nvSpPr>
        <p:spPr>
          <a:xfrm>
            <a:off x="7895654" y="4025923"/>
            <a:ext cx="41107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12"/>
              </a:rPr>
              <a:t>https://shs_tapt_duld.zabedu.ru/docs/mestoim.pptx</a:t>
            </a:r>
            <a:r>
              <a:rPr lang="ru-RU" sz="1400" dirty="0"/>
              <a:t>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17EEB30-1E00-A024-A6C6-E8CF1E0F560F}"/>
              </a:ext>
            </a:extLst>
          </p:cNvPr>
          <p:cNvSpPr txBox="1"/>
          <p:nvPr/>
        </p:nvSpPr>
        <p:spPr>
          <a:xfrm>
            <a:off x="4370676" y="4043240"/>
            <a:ext cx="326502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https://disk.yandex.ru/d/rzag</a:t>
            </a:r>
            <a:r>
              <a:rPr lang="ru-RU" sz="1400" dirty="0">
                <a:solidFill>
                  <a:srgbClr val="954F72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_</a:t>
            </a:r>
            <a:r>
              <a:rPr lang="ru-RU" sz="1400" dirty="0"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5jgsLbmDQ</a:t>
            </a:r>
            <a:endParaRPr lang="en-US" sz="1400" dirty="0"/>
          </a:p>
          <a:p>
            <a:endParaRPr lang="ru-RU" sz="1400" dirty="0"/>
          </a:p>
          <a:p>
            <a:endParaRPr lang="ru-RU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0BEEB7C-4300-EF4B-B5D8-7FCDF9563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584" y="825141"/>
            <a:ext cx="1010374" cy="101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3EC80B11-393F-6555-5CC6-986A89DA8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314" y="825140"/>
            <a:ext cx="1010375" cy="101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F8E3D8B0-85DB-D466-B314-04453AECD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904" y="788430"/>
            <a:ext cx="1130512" cy="113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CB3253-EB4E-CE11-8BFB-EBA25DAA39D0}"/>
              </a:ext>
            </a:extLst>
          </p:cNvPr>
          <p:cNvSpPr txBox="1"/>
          <p:nvPr/>
        </p:nvSpPr>
        <p:spPr>
          <a:xfrm>
            <a:off x="11031117" y="308972"/>
            <a:ext cx="857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6+</a:t>
            </a:r>
          </a:p>
        </p:txBody>
      </p:sp>
    </p:spTree>
    <p:extLst>
      <p:ext uri="{BB962C8B-B14F-4D97-AF65-F5344CB8AC3E}">
        <p14:creationId xmlns:p14="http://schemas.microsoft.com/office/powerpoint/2010/main" val="3805686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B9235-8100-4F17-5B31-D3D0FA48E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574F8F2-3274-DF9B-862E-E90E907D28A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2000"/>
                    </a14:imgEffect>
                    <a14:imgEffect>
                      <a14:saturation sat="20000"/>
                    </a14:imgEffect>
                    <a14:imgEffect>
                      <a14:brightnessContrast bright="71000" contrast="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0" r="1270"/>
          <a:stretch>
            <a:fillRect/>
          </a:stretch>
        </p:blipFill>
        <p:spPr>
          <a:xfrm>
            <a:off x="0" y="0"/>
            <a:ext cx="12192000" cy="6016495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B825F5F7-2730-ECD1-0DD5-61F505830BC2}"/>
              </a:ext>
            </a:extLst>
          </p:cNvPr>
          <p:cNvGrpSpPr/>
          <p:nvPr/>
        </p:nvGrpSpPr>
        <p:grpSpPr>
          <a:xfrm>
            <a:off x="171368" y="150826"/>
            <a:ext cx="3080215" cy="987951"/>
            <a:chOff x="1477654" y="199812"/>
            <a:chExt cx="3080215" cy="987951"/>
          </a:xfrm>
        </p:grpSpPr>
        <p:pic>
          <p:nvPicPr>
            <p:cNvPr id="13" name="Picture 6" descr="http://www.cx.irkutsk.ru/besed/master/bur_orn/orn011.jpg">
              <a:extLst>
                <a:ext uri="{FF2B5EF4-FFF2-40B4-BE49-F238E27FC236}">
                  <a16:creationId xmlns:a16="http://schemas.microsoft.com/office/drawing/2014/main" id="{0A0DF795-B821-6CD2-41B4-10BC8AE82D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r:link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331" b="96232" l="8708" r="91845">
                          <a14:foregroundMark x1="43124" y1="10110" x2="54941" y2="5331"/>
                          <a14:foregroundMark x1="54941" y1="5331" x2="58742" y2="9283"/>
                          <a14:foregroundMark x1="91707" y1="43658" x2="91983" y2="57904"/>
                          <a14:foregroundMark x1="91983" y1="57904" x2="90601" y2="56526"/>
                          <a14:foregroundMark x1="44229" y1="91360" x2="52999" y2="95427"/>
                          <a14:foregroundMark x1="55673" y1="93377" x2="56185" y2="91820"/>
                          <a14:foregroundMark x1="8708" y1="43199" x2="8708" y2="55699"/>
                          <a14:backgroundMark x1="55840" y1="93566" x2="53628" y2="961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7654" y="199812"/>
              <a:ext cx="1172363" cy="987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Заголовок 1">
              <a:extLst>
                <a:ext uri="{FF2B5EF4-FFF2-40B4-BE49-F238E27FC236}">
                  <a16:creationId xmlns:a16="http://schemas.microsoft.com/office/drawing/2014/main" id="{008E336F-9F76-E7B5-C0EE-02E25A71AF5B}"/>
                </a:ext>
              </a:extLst>
            </p:cNvPr>
            <p:cNvSpPr txBox="1">
              <a:spLocks/>
            </p:cNvSpPr>
            <p:nvPr/>
          </p:nvSpPr>
          <p:spPr>
            <a:xfrm>
              <a:off x="2598440" y="486004"/>
              <a:ext cx="1959429" cy="415566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2000" dirty="0">
                  <a:solidFill>
                    <a:srgbClr val="C00000"/>
                  </a:solidFill>
                  <a:latin typeface="a_ModernoDcFr" panose="04020503020E03040504" pitchFamily="82" charset="-52"/>
                </a:rPr>
                <a:t>Играя, учимся</a:t>
              </a: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6FB5F456-760E-3882-9426-08C340899DC5}"/>
              </a:ext>
            </a:extLst>
          </p:cNvPr>
          <p:cNvGrpSpPr/>
          <p:nvPr/>
        </p:nvGrpSpPr>
        <p:grpSpPr>
          <a:xfrm>
            <a:off x="-1" y="6016496"/>
            <a:ext cx="12192001" cy="841505"/>
            <a:chOff x="-1" y="6055911"/>
            <a:chExt cx="12082535" cy="841505"/>
          </a:xfrm>
        </p:grpSpPr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925E5273-F350-7868-6F04-FD37BB2E8050}"/>
                </a:ext>
              </a:extLst>
            </p:cNvPr>
            <p:cNvGrpSpPr/>
            <p:nvPr/>
          </p:nvGrpSpPr>
          <p:grpSpPr>
            <a:xfrm>
              <a:off x="-1" y="6055912"/>
              <a:ext cx="8639089" cy="841504"/>
              <a:chOff x="0" y="5540695"/>
              <a:chExt cx="12192001" cy="1317305"/>
            </a:xfrm>
          </p:grpSpPr>
          <p:pic>
            <p:nvPicPr>
              <p:cNvPr id="20" name="Рисунок 19">
                <a:extLst>
                  <a:ext uri="{FF2B5EF4-FFF2-40B4-BE49-F238E27FC236}">
                    <a16:creationId xmlns:a16="http://schemas.microsoft.com/office/drawing/2014/main" id="{4E512BC0-430B-3315-A9E4-B5C39C9D66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905" r="1320"/>
              <a:stretch>
                <a:fillRect/>
              </a:stretch>
            </p:blipFill>
            <p:spPr>
              <a:xfrm>
                <a:off x="8120063" y="5540695"/>
                <a:ext cx="2476038" cy="1317304"/>
              </a:xfrm>
              <a:prstGeom prst="rect">
                <a:avLst/>
              </a:prstGeom>
            </p:spPr>
          </p:pic>
          <p:grpSp>
            <p:nvGrpSpPr>
              <p:cNvPr id="21" name="Группа 20">
                <a:extLst>
                  <a:ext uri="{FF2B5EF4-FFF2-40B4-BE49-F238E27FC236}">
                    <a16:creationId xmlns:a16="http://schemas.microsoft.com/office/drawing/2014/main" id="{D086A9A2-2F32-1DD0-1B80-243E5B097995}"/>
                  </a:ext>
                </a:extLst>
              </p:cNvPr>
              <p:cNvGrpSpPr/>
              <p:nvPr/>
            </p:nvGrpSpPr>
            <p:grpSpPr>
              <a:xfrm>
                <a:off x="0" y="5540696"/>
                <a:ext cx="12192001" cy="1317304"/>
                <a:chOff x="0" y="5540696"/>
                <a:chExt cx="12192001" cy="1317304"/>
              </a:xfrm>
            </p:grpSpPr>
            <p:grpSp>
              <p:nvGrpSpPr>
                <p:cNvPr id="22" name="Группа 21">
                  <a:extLst>
                    <a:ext uri="{FF2B5EF4-FFF2-40B4-BE49-F238E27FC236}">
                      <a16:creationId xmlns:a16="http://schemas.microsoft.com/office/drawing/2014/main" id="{601AD491-830B-B52B-7F74-20D68292179B}"/>
                    </a:ext>
                  </a:extLst>
                </p:cNvPr>
                <p:cNvGrpSpPr/>
                <p:nvPr/>
              </p:nvGrpSpPr>
              <p:grpSpPr>
                <a:xfrm>
                  <a:off x="0" y="5540696"/>
                  <a:ext cx="11824518" cy="1317304"/>
                  <a:chOff x="0" y="5540696"/>
                  <a:chExt cx="11824518" cy="1317304"/>
                </a:xfrm>
              </p:grpSpPr>
              <p:pic>
                <p:nvPicPr>
                  <p:cNvPr id="24" name="Рисунок 23">
                    <a:extLst>
                      <a:ext uri="{FF2B5EF4-FFF2-40B4-BE49-F238E27FC236}">
                        <a16:creationId xmlns:a16="http://schemas.microsoft.com/office/drawing/2014/main" id="{646282D8-2B58-E365-1822-18379893919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0" y="5540696"/>
                    <a:ext cx="4439265" cy="1317304"/>
                  </a:xfrm>
                  <a:prstGeom prst="rect">
                    <a:avLst/>
                  </a:prstGeom>
                </p:spPr>
              </p:pic>
              <p:pic>
                <p:nvPicPr>
                  <p:cNvPr id="25" name="Рисунок 24">
                    <a:extLst>
                      <a:ext uri="{FF2B5EF4-FFF2-40B4-BE49-F238E27FC236}">
                        <a16:creationId xmlns:a16="http://schemas.microsoft.com/office/drawing/2014/main" id="{D45D96FA-D155-1729-1DE2-392C3A8BB0E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5172" r="990"/>
                  <a:stretch>
                    <a:fillRect/>
                  </a:stretch>
                </p:blipFill>
                <p:spPr>
                  <a:xfrm>
                    <a:off x="4398242" y="5540696"/>
                    <a:ext cx="3721821" cy="1317304"/>
                  </a:xfrm>
                  <a:prstGeom prst="rect">
                    <a:avLst/>
                  </a:prstGeom>
                </p:spPr>
              </p:pic>
              <p:pic>
                <p:nvPicPr>
                  <p:cNvPr id="26" name="Рисунок 25">
                    <a:extLst>
                      <a:ext uri="{FF2B5EF4-FFF2-40B4-BE49-F238E27FC236}">
                        <a16:creationId xmlns:a16="http://schemas.microsoft.com/office/drawing/2014/main" id="{5D2970A2-CA4D-0C6F-3103-1B02C6CF771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71009" r="1319"/>
                  <a:stretch>
                    <a:fillRect/>
                  </a:stretch>
                </p:blipFill>
                <p:spPr>
                  <a:xfrm>
                    <a:off x="10596101" y="5540696"/>
                    <a:ext cx="1228417" cy="131730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3" name="Рисунок 22">
                  <a:extLst>
                    <a:ext uri="{FF2B5EF4-FFF2-40B4-BE49-F238E27FC236}">
                      <a16:creationId xmlns:a16="http://schemas.microsoft.com/office/drawing/2014/main" id="{324E1D3F-1996-5149-F922-B8B26EFD29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1009" r="20713"/>
                <a:stretch>
                  <a:fillRect/>
                </a:stretch>
              </p:blipFill>
              <p:spPr>
                <a:xfrm>
                  <a:off x="11824519" y="5540696"/>
                  <a:ext cx="367482" cy="131730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BBA6D9B5-FD83-C81C-F19A-E8C197E0925C}"/>
                </a:ext>
              </a:extLst>
            </p:cNvPr>
            <p:cNvGrpSpPr/>
            <p:nvPr/>
          </p:nvGrpSpPr>
          <p:grpSpPr>
            <a:xfrm>
              <a:off x="8378694" y="6055911"/>
              <a:ext cx="3703840" cy="841504"/>
              <a:chOff x="6754734" y="5248172"/>
              <a:chExt cx="4950239" cy="1317306"/>
            </a:xfrm>
          </p:grpSpPr>
          <p:pic>
            <p:nvPicPr>
              <p:cNvPr id="18" name="Рисунок 17">
                <a:extLst>
                  <a:ext uri="{FF2B5EF4-FFF2-40B4-BE49-F238E27FC236}">
                    <a16:creationId xmlns:a16="http://schemas.microsoft.com/office/drawing/2014/main" id="{6DD78043-0C06-2874-0823-EA4939AC69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172" r="990"/>
              <a:stretch>
                <a:fillRect/>
              </a:stretch>
            </p:blipFill>
            <p:spPr>
              <a:xfrm>
                <a:off x="6754734" y="5248174"/>
                <a:ext cx="3721822" cy="1317304"/>
              </a:xfrm>
              <a:prstGeom prst="rect">
                <a:avLst/>
              </a:prstGeom>
            </p:spPr>
          </p:pic>
          <p:pic>
            <p:nvPicPr>
              <p:cNvPr id="19" name="Рисунок 18">
                <a:extLst>
                  <a:ext uri="{FF2B5EF4-FFF2-40B4-BE49-F238E27FC236}">
                    <a16:creationId xmlns:a16="http://schemas.microsoft.com/office/drawing/2014/main" id="{9F38E517-AED9-128B-2AB5-1D38AA9836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009" r="1319"/>
              <a:stretch>
                <a:fillRect/>
              </a:stretch>
            </p:blipFill>
            <p:spPr>
              <a:xfrm>
                <a:off x="10476556" y="5248172"/>
                <a:ext cx="1228417" cy="1317304"/>
              </a:xfrm>
              <a:prstGeom prst="rect">
                <a:avLst/>
              </a:prstGeom>
            </p:spPr>
          </p:pic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86CC67C-6893-A189-2421-3FD6347055F1}"/>
              </a:ext>
            </a:extLst>
          </p:cNvPr>
          <p:cNvSpPr txBox="1"/>
          <p:nvPr/>
        </p:nvSpPr>
        <p:spPr>
          <a:xfrm>
            <a:off x="209361" y="3744293"/>
            <a:ext cx="43148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8"/>
              </a:rPr>
              <a:t>https://shs_tapt_duld.zabedu.ru/docs/taban.pptx</a:t>
            </a:r>
            <a:endParaRPr lang="ru-RU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03C2C6-3A11-4E57-F3AA-4B6F4B50732B}"/>
              </a:ext>
            </a:extLst>
          </p:cNvPr>
          <p:cNvSpPr txBox="1"/>
          <p:nvPr/>
        </p:nvSpPr>
        <p:spPr>
          <a:xfrm>
            <a:off x="463723" y="4199763"/>
            <a:ext cx="35206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Табан </a:t>
            </a:r>
            <a:r>
              <a:rPr lang="ru-RU" b="1" dirty="0" err="1">
                <a:solidFill>
                  <a:srgbClr val="C00000"/>
                </a:solidFill>
              </a:rPr>
              <a:t>хушуу</a:t>
            </a:r>
            <a:r>
              <a:rPr lang="ru-RU" b="1" dirty="0">
                <a:solidFill>
                  <a:srgbClr val="C00000"/>
                </a:solidFill>
              </a:rPr>
              <a:t> мал</a:t>
            </a:r>
          </a:p>
          <a:p>
            <a:pPr algn="ctr"/>
            <a:endParaRPr lang="ru-RU" b="1" dirty="0">
              <a:solidFill>
                <a:srgbClr val="C00000"/>
              </a:solidFill>
            </a:endParaRPr>
          </a:p>
          <a:p>
            <a:pPr algn="just"/>
            <a:r>
              <a:rPr lang="ru-RU" dirty="0"/>
              <a:t>Практико-ориентированная игра на знание пяти священных животных в кочевой культуре бурят.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6BCBD1-5E9F-C29D-290E-64BDFC2336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86" y="1763285"/>
            <a:ext cx="2616272" cy="1979304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E3FD366-1729-0520-7122-AA5214201BF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186" y="1348014"/>
            <a:ext cx="2775412" cy="167177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6A15430-A85D-8105-175E-20A9EB140811}"/>
              </a:ext>
            </a:extLst>
          </p:cNvPr>
          <p:cNvSpPr txBox="1"/>
          <p:nvPr/>
        </p:nvSpPr>
        <p:spPr>
          <a:xfrm>
            <a:off x="4013233" y="3082198"/>
            <a:ext cx="39229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u="sng" dirty="0">
                <a:hlinkClick r:id="rId11"/>
              </a:rPr>
              <a:t>https://wordwall.net/ru/resource/79888726</a:t>
            </a:r>
            <a:r>
              <a:rPr lang="ru-RU" sz="1600" dirty="0"/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BF3FF9C-ED1F-4BB8-AEAB-93A03ADE9570}"/>
              </a:ext>
            </a:extLst>
          </p:cNvPr>
          <p:cNvSpPr txBox="1"/>
          <p:nvPr/>
        </p:nvSpPr>
        <p:spPr>
          <a:xfrm>
            <a:off x="4335654" y="4199763"/>
            <a:ext cx="35206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Подбери картинки к буквам</a:t>
            </a:r>
          </a:p>
          <a:p>
            <a:pPr algn="ctr"/>
            <a:endParaRPr lang="ru-RU" b="1" dirty="0">
              <a:solidFill>
                <a:srgbClr val="C00000"/>
              </a:solidFill>
            </a:endParaRPr>
          </a:p>
          <a:p>
            <a:pPr algn="just"/>
            <a:r>
              <a:rPr lang="ru-RU" dirty="0"/>
              <a:t>Серия аудио-вопросов с множественным выбором для закрепления фонетического восприятия.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F09BFDE-A75A-831E-5771-2D79C8E8F937}"/>
              </a:ext>
            </a:extLst>
          </p:cNvPr>
          <p:cNvSpPr txBox="1"/>
          <p:nvPr/>
        </p:nvSpPr>
        <p:spPr>
          <a:xfrm>
            <a:off x="8303740" y="4199763"/>
            <a:ext cx="35206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C00000"/>
                </a:solidFill>
              </a:rPr>
              <a:t>Бэеын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хубинууд</a:t>
            </a:r>
            <a:endParaRPr lang="ru-RU" b="1" dirty="0">
              <a:solidFill>
                <a:srgbClr val="C00000"/>
              </a:solidFill>
            </a:endParaRPr>
          </a:p>
          <a:p>
            <a:pPr algn="ctr"/>
            <a:endParaRPr lang="ru-RU" b="1" dirty="0">
              <a:solidFill>
                <a:srgbClr val="C00000"/>
              </a:solidFill>
            </a:endParaRPr>
          </a:p>
          <a:p>
            <a:pPr algn="ctr"/>
            <a:r>
              <a:rPr lang="ru-RU" dirty="0"/>
              <a:t>Практико-ориентированная, интерактивная карточка для самопроверки знаний о частях тела.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83A1744-E97B-20F0-7866-E129D778021A}"/>
              </a:ext>
            </a:extLst>
          </p:cNvPr>
          <p:cNvSpPr txBox="1"/>
          <p:nvPr/>
        </p:nvSpPr>
        <p:spPr>
          <a:xfrm>
            <a:off x="7635355" y="3713515"/>
            <a:ext cx="444844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u="sng" dirty="0">
                <a:hlinkClick r:id="rId12"/>
              </a:rPr>
              <a:t>https://view.genially.com/6707cd0648556bd810b6cd68/interactive-image-beeyn-hubinuud</a:t>
            </a:r>
            <a:endParaRPr lang="ru-RU" sz="1400" u="sng" dirty="0"/>
          </a:p>
          <a:p>
            <a:endParaRPr lang="ru-RU" sz="1400" dirty="0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830995E-2C78-5CBA-FBBC-A19161FE87C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008" y="1547348"/>
            <a:ext cx="3600320" cy="2160192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1F3ECCE9-CFCC-967A-5614-710533455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866" y="819395"/>
            <a:ext cx="943037" cy="9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01BFF892-F69A-D4E3-B26F-587DC0DD8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052" y="342571"/>
            <a:ext cx="943037" cy="9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596437E2-F468-29F2-8BBA-C592F3433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443" y="437018"/>
            <a:ext cx="943037" cy="9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DF742BF-E5C4-82A5-FFD7-65F768C4F461}"/>
              </a:ext>
            </a:extLst>
          </p:cNvPr>
          <p:cNvSpPr txBox="1"/>
          <p:nvPr/>
        </p:nvSpPr>
        <p:spPr>
          <a:xfrm>
            <a:off x="11031117" y="308972"/>
            <a:ext cx="857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6+</a:t>
            </a:r>
          </a:p>
        </p:txBody>
      </p:sp>
    </p:spTree>
    <p:extLst>
      <p:ext uri="{BB962C8B-B14F-4D97-AF65-F5344CB8AC3E}">
        <p14:creationId xmlns:p14="http://schemas.microsoft.com/office/powerpoint/2010/main" val="207867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20A1E1-DFEE-01A1-A111-EADFCB998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613E2B92-75AD-769B-409C-0EBFE2E9351E}"/>
              </a:ext>
            </a:extLst>
          </p:cNvPr>
          <p:cNvGrpSpPr/>
          <p:nvPr/>
        </p:nvGrpSpPr>
        <p:grpSpPr>
          <a:xfrm>
            <a:off x="183535" y="99905"/>
            <a:ext cx="3080215" cy="987951"/>
            <a:chOff x="1477654" y="199812"/>
            <a:chExt cx="3080215" cy="987951"/>
          </a:xfrm>
        </p:grpSpPr>
        <p:pic>
          <p:nvPicPr>
            <p:cNvPr id="32" name="Picture 6" descr="http://www.cx.irkutsk.ru/besed/master/bur_orn/orn011.jpg">
              <a:extLst>
                <a:ext uri="{FF2B5EF4-FFF2-40B4-BE49-F238E27FC236}">
                  <a16:creationId xmlns:a16="http://schemas.microsoft.com/office/drawing/2014/main" id="{BDBC28C1-4EB9-714D-6132-8F879ED912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r:link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331" b="96232" l="8708" r="91845">
                          <a14:foregroundMark x1="43124" y1="10110" x2="54941" y2="5331"/>
                          <a14:foregroundMark x1="54941" y1="5331" x2="58742" y2="9283"/>
                          <a14:foregroundMark x1="91707" y1="43658" x2="91983" y2="57904"/>
                          <a14:foregroundMark x1="91983" y1="57904" x2="90601" y2="56526"/>
                          <a14:foregroundMark x1="44229" y1="91360" x2="52999" y2="95427"/>
                          <a14:foregroundMark x1="55673" y1="93377" x2="56185" y2="91820"/>
                          <a14:foregroundMark x1="8708" y1="43199" x2="8708" y2="55699"/>
                          <a14:backgroundMark x1="55840" y1="93566" x2="53628" y2="961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7654" y="199812"/>
              <a:ext cx="1172363" cy="987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Заголовок 1">
              <a:extLst>
                <a:ext uri="{FF2B5EF4-FFF2-40B4-BE49-F238E27FC236}">
                  <a16:creationId xmlns:a16="http://schemas.microsoft.com/office/drawing/2014/main" id="{255AE0D0-DCBD-97B3-F3DC-9BE712606E04}"/>
                </a:ext>
              </a:extLst>
            </p:cNvPr>
            <p:cNvSpPr txBox="1">
              <a:spLocks/>
            </p:cNvSpPr>
            <p:nvPr/>
          </p:nvSpPr>
          <p:spPr>
            <a:xfrm>
              <a:off x="2598440" y="486004"/>
              <a:ext cx="1959429" cy="415566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2000" dirty="0">
                  <a:solidFill>
                    <a:srgbClr val="C00000"/>
                  </a:solidFill>
                  <a:latin typeface="a_ModernoDcFr" panose="04020503020E03040504" pitchFamily="82" charset="-52"/>
                </a:rPr>
                <a:t>Играя, учимся</a:t>
              </a:r>
            </a:p>
          </p:txBody>
        </p:sp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A63C308F-C269-5CA1-11AE-5F4044566605}"/>
              </a:ext>
            </a:extLst>
          </p:cNvPr>
          <p:cNvGrpSpPr/>
          <p:nvPr/>
        </p:nvGrpSpPr>
        <p:grpSpPr>
          <a:xfrm>
            <a:off x="-1" y="6016496"/>
            <a:ext cx="12192001" cy="841505"/>
            <a:chOff x="-1" y="6055911"/>
            <a:chExt cx="12082535" cy="841505"/>
          </a:xfrm>
        </p:grpSpPr>
        <p:grpSp>
          <p:nvGrpSpPr>
            <p:cNvPr id="52" name="Группа 51">
              <a:extLst>
                <a:ext uri="{FF2B5EF4-FFF2-40B4-BE49-F238E27FC236}">
                  <a16:creationId xmlns:a16="http://schemas.microsoft.com/office/drawing/2014/main" id="{42038266-5527-8445-5EB9-CB911FBCB4C7}"/>
                </a:ext>
              </a:extLst>
            </p:cNvPr>
            <p:cNvGrpSpPr/>
            <p:nvPr/>
          </p:nvGrpSpPr>
          <p:grpSpPr>
            <a:xfrm>
              <a:off x="-1" y="6055912"/>
              <a:ext cx="8639089" cy="841504"/>
              <a:chOff x="0" y="5540695"/>
              <a:chExt cx="12192001" cy="1317305"/>
            </a:xfrm>
          </p:grpSpPr>
          <p:pic>
            <p:nvPicPr>
              <p:cNvPr id="56" name="Рисунок 55">
                <a:extLst>
                  <a:ext uri="{FF2B5EF4-FFF2-40B4-BE49-F238E27FC236}">
                    <a16:creationId xmlns:a16="http://schemas.microsoft.com/office/drawing/2014/main" id="{53C5FFFB-8546-0F10-7AD3-BB32BD9608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905" r="1320"/>
              <a:stretch>
                <a:fillRect/>
              </a:stretch>
            </p:blipFill>
            <p:spPr>
              <a:xfrm>
                <a:off x="8120063" y="5540695"/>
                <a:ext cx="2476038" cy="1317304"/>
              </a:xfrm>
              <a:prstGeom prst="rect">
                <a:avLst/>
              </a:prstGeom>
            </p:spPr>
          </p:pic>
          <p:grpSp>
            <p:nvGrpSpPr>
              <p:cNvPr id="57" name="Группа 56">
                <a:extLst>
                  <a:ext uri="{FF2B5EF4-FFF2-40B4-BE49-F238E27FC236}">
                    <a16:creationId xmlns:a16="http://schemas.microsoft.com/office/drawing/2014/main" id="{32F0593F-A71B-745B-62CB-24ED5AE66807}"/>
                  </a:ext>
                </a:extLst>
              </p:cNvPr>
              <p:cNvGrpSpPr/>
              <p:nvPr/>
            </p:nvGrpSpPr>
            <p:grpSpPr>
              <a:xfrm>
                <a:off x="0" y="5540696"/>
                <a:ext cx="12192001" cy="1317304"/>
                <a:chOff x="0" y="5540696"/>
                <a:chExt cx="12192001" cy="1317304"/>
              </a:xfrm>
            </p:grpSpPr>
            <p:grpSp>
              <p:nvGrpSpPr>
                <p:cNvPr id="58" name="Группа 57">
                  <a:extLst>
                    <a:ext uri="{FF2B5EF4-FFF2-40B4-BE49-F238E27FC236}">
                      <a16:creationId xmlns:a16="http://schemas.microsoft.com/office/drawing/2014/main" id="{29F07975-0AF2-1E24-A9F1-D80ACC3AEBD4}"/>
                    </a:ext>
                  </a:extLst>
                </p:cNvPr>
                <p:cNvGrpSpPr/>
                <p:nvPr/>
              </p:nvGrpSpPr>
              <p:grpSpPr>
                <a:xfrm>
                  <a:off x="0" y="5540696"/>
                  <a:ext cx="11824518" cy="1317304"/>
                  <a:chOff x="0" y="5540696"/>
                  <a:chExt cx="11824518" cy="1317304"/>
                </a:xfrm>
              </p:grpSpPr>
              <p:pic>
                <p:nvPicPr>
                  <p:cNvPr id="60" name="Рисунок 59">
                    <a:extLst>
                      <a:ext uri="{FF2B5EF4-FFF2-40B4-BE49-F238E27FC236}">
                        <a16:creationId xmlns:a16="http://schemas.microsoft.com/office/drawing/2014/main" id="{658EAE93-009D-B735-1F12-E90BE95ED46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0" y="5540696"/>
                    <a:ext cx="4439265" cy="1317304"/>
                  </a:xfrm>
                  <a:prstGeom prst="rect">
                    <a:avLst/>
                  </a:prstGeom>
                </p:spPr>
              </p:pic>
              <p:pic>
                <p:nvPicPr>
                  <p:cNvPr id="61" name="Рисунок 60">
                    <a:extLst>
                      <a:ext uri="{FF2B5EF4-FFF2-40B4-BE49-F238E27FC236}">
                        <a16:creationId xmlns:a16="http://schemas.microsoft.com/office/drawing/2014/main" id="{3B52AD72-E2BA-1017-A331-3F7D980C819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5172" r="990"/>
                  <a:stretch>
                    <a:fillRect/>
                  </a:stretch>
                </p:blipFill>
                <p:spPr>
                  <a:xfrm>
                    <a:off x="4398242" y="5540696"/>
                    <a:ext cx="3721821" cy="1317304"/>
                  </a:xfrm>
                  <a:prstGeom prst="rect">
                    <a:avLst/>
                  </a:prstGeom>
                </p:spPr>
              </p:pic>
              <p:pic>
                <p:nvPicPr>
                  <p:cNvPr id="62" name="Рисунок 61">
                    <a:extLst>
                      <a:ext uri="{FF2B5EF4-FFF2-40B4-BE49-F238E27FC236}">
                        <a16:creationId xmlns:a16="http://schemas.microsoft.com/office/drawing/2014/main" id="{52198D11-67BB-6277-71EE-3D8B59A541F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71009" r="1319"/>
                  <a:stretch>
                    <a:fillRect/>
                  </a:stretch>
                </p:blipFill>
                <p:spPr>
                  <a:xfrm>
                    <a:off x="10596101" y="5540696"/>
                    <a:ext cx="1228417" cy="131730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59" name="Рисунок 58">
                  <a:extLst>
                    <a:ext uri="{FF2B5EF4-FFF2-40B4-BE49-F238E27FC236}">
                      <a16:creationId xmlns:a16="http://schemas.microsoft.com/office/drawing/2014/main" id="{E7757EC1-C6C1-5B40-D2E5-8B78C25FDE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1009" r="20713"/>
                <a:stretch>
                  <a:fillRect/>
                </a:stretch>
              </p:blipFill>
              <p:spPr>
                <a:xfrm>
                  <a:off x="11824519" y="5540696"/>
                  <a:ext cx="367482" cy="131730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53" name="Группа 52">
              <a:extLst>
                <a:ext uri="{FF2B5EF4-FFF2-40B4-BE49-F238E27FC236}">
                  <a16:creationId xmlns:a16="http://schemas.microsoft.com/office/drawing/2014/main" id="{AEBA020F-4C14-FE92-10FC-3F13994A86CD}"/>
                </a:ext>
              </a:extLst>
            </p:cNvPr>
            <p:cNvGrpSpPr/>
            <p:nvPr/>
          </p:nvGrpSpPr>
          <p:grpSpPr>
            <a:xfrm>
              <a:off x="8378694" y="6055911"/>
              <a:ext cx="3703840" cy="841504"/>
              <a:chOff x="6754734" y="5248172"/>
              <a:chExt cx="4950239" cy="1317306"/>
            </a:xfrm>
          </p:grpSpPr>
          <p:pic>
            <p:nvPicPr>
              <p:cNvPr id="54" name="Рисунок 53">
                <a:extLst>
                  <a:ext uri="{FF2B5EF4-FFF2-40B4-BE49-F238E27FC236}">
                    <a16:creationId xmlns:a16="http://schemas.microsoft.com/office/drawing/2014/main" id="{E0C9C997-3A80-860C-0FCC-42241824D0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172" r="990"/>
              <a:stretch>
                <a:fillRect/>
              </a:stretch>
            </p:blipFill>
            <p:spPr>
              <a:xfrm>
                <a:off x="6754734" y="5248174"/>
                <a:ext cx="3721822" cy="1317304"/>
              </a:xfrm>
              <a:prstGeom prst="rect">
                <a:avLst/>
              </a:prstGeom>
            </p:spPr>
          </p:pic>
          <p:pic>
            <p:nvPicPr>
              <p:cNvPr id="55" name="Рисунок 54">
                <a:extLst>
                  <a:ext uri="{FF2B5EF4-FFF2-40B4-BE49-F238E27FC236}">
                    <a16:creationId xmlns:a16="http://schemas.microsoft.com/office/drawing/2014/main" id="{8281BAE6-CE11-E6C0-5FF7-2CDC523255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009" r="1319"/>
              <a:stretch>
                <a:fillRect/>
              </a:stretch>
            </p:blipFill>
            <p:spPr>
              <a:xfrm>
                <a:off x="10476556" y="5248172"/>
                <a:ext cx="1228417" cy="1317304"/>
              </a:xfrm>
              <a:prstGeom prst="rect">
                <a:avLst/>
              </a:prstGeom>
            </p:spPr>
          </p:pic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9F8EBFE-6C59-4333-78C6-25061442747A}"/>
              </a:ext>
            </a:extLst>
          </p:cNvPr>
          <p:cNvSpPr txBox="1"/>
          <p:nvPr/>
        </p:nvSpPr>
        <p:spPr>
          <a:xfrm>
            <a:off x="1626659" y="3856170"/>
            <a:ext cx="41792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hlinkClick r:id="rId6"/>
              </a:rPr>
              <a:t>https://wordwall.net/resource/101459212</a:t>
            </a: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263264-F59A-DDE0-CB39-D5065555E0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8" t="26207" r="25540" b="10814"/>
          <a:stretch>
            <a:fillRect/>
          </a:stretch>
        </p:blipFill>
        <p:spPr>
          <a:xfrm>
            <a:off x="1700403" y="1761698"/>
            <a:ext cx="3527649" cy="20081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B7067B-0560-3B5C-A74A-9F309AB0C821}"/>
              </a:ext>
            </a:extLst>
          </p:cNvPr>
          <p:cNvSpPr txBox="1"/>
          <p:nvPr/>
        </p:nvSpPr>
        <p:spPr>
          <a:xfrm>
            <a:off x="1587050" y="4241844"/>
            <a:ext cx="35206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Анаграмма</a:t>
            </a:r>
          </a:p>
          <a:p>
            <a:pPr algn="ctr"/>
            <a:endParaRPr lang="ru-RU" dirty="0"/>
          </a:p>
          <a:p>
            <a:pPr algn="just"/>
            <a:r>
              <a:rPr lang="ru-RU" dirty="0"/>
              <a:t>Игра на составление слов из предложенных букв на тему «Школьные принадлежности»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728F7CD-3DF1-1967-BBA5-6FF11EA2A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101" y="496538"/>
            <a:ext cx="1025416" cy="102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6B394A-1BD4-2018-08C0-1CE62D9A8918}"/>
              </a:ext>
            </a:extLst>
          </p:cNvPr>
          <p:cNvSpPr txBox="1"/>
          <p:nvPr/>
        </p:nvSpPr>
        <p:spPr>
          <a:xfrm>
            <a:off x="6280981" y="3847789"/>
            <a:ext cx="40914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hlinkClick r:id="rId9"/>
              </a:rPr>
              <a:t>https://wordwall.net/ru/resource/102494785</a:t>
            </a:r>
            <a:endParaRPr lang="ru-RU" sz="1600" dirty="0"/>
          </a:p>
          <a:p>
            <a:endParaRPr lang="ru-RU" sz="1600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4AC02D0C-796D-2F12-9B18-D857B85CC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019" y="496538"/>
            <a:ext cx="1025417" cy="102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2272C79-C5BC-E593-E662-1BAA32C0AFB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7" t="17945" r="23833" b="7570"/>
          <a:stretch>
            <a:fillRect/>
          </a:stretch>
        </p:blipFill>
        <p:spPr>
          <a:xfrm>
            <a:off x="6728239" y="1689587"/>
            <a:ext cx="3196983" cy="207098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1B4B918-0286-5795-F308-5F7E5B7DCA86}"/>
              </a:ext>
            </a:extLst>
          </p:cNvPr>
          <p:cNvSpPr txBox="1"/>
          <p:nvPr/>
        </p:nvSpPr>
        <p:spPr>
          <a:xfrm>
            <a:off x="6566383" y="4241844"/>
            <a:ext cx="35206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C00000"/>
                </a:solidFill>
              </a:rPr>
              <a:t>Минии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гэр</a:t>
            </a:r>
            <a:r>
              <a:rPr lang="ru-RU" b="1" dirty="0">
                <a:solidFill>
                  <a:srgbClr val="C00000"/>
                </a:solidFill>
              </a:rPr>
              <a:t> б</a:t>
            </a:r>
            <a:r>
              <a:rPr lang="en-US" b="1" dirty="0">
                <a:solidFill>
                  <a:srgbClr val="C00000"/>
                </a:solidFill>
              </a:rPr>
              <a:t>y</a:t>
            </a:r>
            <a:r>
              <a:rPr lang="ru-RU" b="1" dirty="0">
                <a:solidFill>
                  <a:srgbClr val="C00000"/>
                </a:solidFill>
              </a:rPr>
              <a:t>лэ</a:t>
            </a:r>
          </a:p>
          <a:p>
            <a:pPr algn="ctr"/>
            <a:endParaRPr lang="ru-RU" dirty="0"/>
          </a:p>
          <a:p>
            <a:pPr algn="just"/>
            <a:r>
              <a:rPr lang="ru-RU" dirty="0"/>
              <a:t>Игра, предполагающая сортировку с перетаскиванием каждого элемента в его правильную группу.</a:t>
            </a:r>
          </a:p>
        </p:txBody>
      </p:sp>
    </p:spTree>
    <p:extLst>
      <p:ext uri="{BB962C8B-B14F-4D97-AF65-F5344CB8AC3E}">
        <p14:creationId xmlns:p14="http://schemas.microsoft.com/office/powerpoint/2010/main" val="3307316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04DE4-AFA6-A96E-33E8-AE1B334F4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ADA6FE8-0880-AA3C-8F58-CAF09B246D9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2000"/>
                    </a14:imgEffect>
                    <a14:imgEffect>
                      <a14:saturation sat="20000"/>
                    </a14:imgEffect>
                    <a14:imgEffect>
                      <a14:brightnessContrast bright="71000" contrast="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0" r="1270"/>
          <a:stretch>
            <a:fillRect/>
          </a:stretch>
        </p:blipFill>
        <p:spPr>
          <a:xfrm>
            <a:off x="56544" y="51277"/>
            <a:ext cx="12135456" cy="5965218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6EEA612E-9889-CE4C-E866-083910E006CA}"/>
              </a:ext>
            </a:extLst>
          </p:cNvPr>
          <p:cNvGrpSpPr/>
          <p:nvPr/>
        </p:nvGrpSpPr>
        <p:grpSpPr>
          <a:xfrm>
            <a:off x="171368" y="150826"/>
            <a:ext cx="3080215" cy="987951"/>
            <a:chOff x="1477654" y="199812"/>
            <a:chExt cx="3080215" cy="987951"/>
          </a:xfrm>
        </p:grpSpPr>
        <p:pic>
          <p:nvPicPr>
            <p:cNvPr id="13" name="Picture 6" descr="http://www.cx.irkutsk.ru/besed/master/bur_orn/orn011.jpg">
              <a:extLst>
                <a:ext uri="{FF2B5EF4-FFF2-40B4-BE49-F238E27FC236}">
                  <a16:creationId xmlns:a16="http://schemas.microsoft.com/office/drawing/2014/main" id="{C2D7005A-9A79-5171-2A11-59ACF80597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r:link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331" b="96232" l="8708" r="91845">
                          <a14:foregroundMark x1="43124" y1="10110" x2="54941" y2="5331"/>
                          <a14:foregroundMark x1="54941" y1="5331" x2="58742" y2="9283"/>
                          <a14:foregroundMark x1="91707" y1="43658" x2="91983" y2="57904"/>
                          <a14:foregroundMark x1="91983" y1="57904" x2="90601" y2="56526"/>
                          <a14:foregroundMark x1="44229" y1="91360" x2="52999" y2="95427"/>
                          <a14:foregroundMark x1="55673" y1="93377" x2="56185" y2="91820"/>
                          <a14:foregroundMark x1="8708" y1="43199" x2="8708" y2="55699"/>
                          <a14:backgroundMark x1="55840" y1="93566" x2="53628" y2="961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7654" y="199812"/>
              <a:ext cx="1172363" cy="987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Заголовок 1">
              <a:extLst>
                <a:ext uri="{FF2B5EF4-FFF2-40B4-BE49-F238E27FC236}">
                  <a16:creationId xmlns:a16="http://schemas.microsoft.com/office/drawing/2014/main" id="{520A7287-2FF7-7DA9-6E81-BEBA3D31AAE8}"/>
                </a:ext>
              </a:extLst>
            </p:cNvPr>
            <p:cNvSpPr txBox="1">
              <a:spLocks/>
            </p:cNvSpPr>
            <p:nvPr/>
          </p:nvSpPr>
          <p:spPr>
            <a:xfrm>
              <a:off x="2598440" y="486004"/>
              <a:ext cx="1959429" cy="415566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2000" dirty="0">
                  <a:solidFill>
                    <a:srgbClr val="C00000"/>
                  </a:solidFill>
                  <a:latin typeface="a_ModernoDcFr" panose="04020503020E03040504" pitchFamily="82" charset="-52"/>
                </a:rPr>
                <a:t>Играя, учимся</a:t>
              </a: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71C4B7E0-B533-8215-58E3-379589745928}"/>
              </a:ext>
            </a:extLst>
          </p:cNvPr>
          <p:cNvGrpSpPr/>
          <p:nvPr/>
        </p:nvGrpSpPr>
        <p:grpSpPr>
          <a:xfrm>
            <a:off x="-1" y="6016496"/>
            <a:ext cx="12192001" cy="841505"/>
            <a:chOff x="-1" y="6055911"/>
            <a:chExt cx="12082535" cy="841505"/>
          </a:xfrm>
        </p:grpSpPr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1A23D26A-DF45-11DC-4548-A5632F2263B4}"/>
                </a:ext>
              </a:extLst>
            </p:cNvPr>
            <p:cNvGrpSpPr/>
            <p:nvPr/>
          </p:nvGrpSpPr>
          <p:grpSpPr>
            <a:xfrm>
              <a:off x="-1" y="6055912"/>
              <a:ext cx="8639089" cy="841504"/>
              <a:chOff x="0" y="5540695"/>
              <a:chExt cx="12192001" cy="1317305"/>
            </a:xfrm>
          </p:grpSpPr>
          <p:pic>
            <p:nvPicPr>
              <p:cNvPr id="20" name="Рисунок 19">
                <a:extLst>
                  <a:ext uri="{FF2B5EF4-FFF2-40B4-BE49-F238E27FC236}">
                    <a16:creationId xmlns:a16="http://schemas.microsoft.com/office/drawing/2014/main" id="{9AF056B8-6D0B-7BA0-B212-0884721070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905" r="1320"/>
              <a:stretch>
                <a:fillRect/>
              </a:stretch>
            </p:blipFill>
            <p:spPr>
              <a:xfrm>
                <a:off x="8120063" y="5540695"/>
                <a:ext cx="2476038" cy="1317304"/>
              </a:xfrm>
              <a:prstGeom prst="rect">
                <a:avLst/>
              </a:prstGeom>
            </p:spPr>
          </p:pic>
          <p:grpSp>
            <p:nvGrpSpPr>
              <p:cNvPr id="21" name="Группа 20">
                <a:extLst>
                  <a:ext uri="{FF2B5EF4-FFF2-40B4-BE49-F238E27FC236}">
                    <a16:creationId xmlns:a16="http://schemas.microsoft.com/office/drawing/2014/main" id="{CE4B4CC3-715A-3B3A-8B09-3B498E1145FB}"/>
                  </a:ext>
                </a:extLst>
              </p:cNvPr>
              <p:cNvGrpSpPr/>
              <p:nvPr/>
            </p:nvGrpSpPr>
            <p:grpSpPr>
              <a:xfrm>
                <a:off x="0" y="5540696"/>
                <a:ext cx="12192001" cy="1317304"/>
                <a:chOff x="0" y="5540696"/>
                <a:chExt cx="12192001" cy="1317304"/>
              </a:xfrm>
            </p:grpSpPr>
            <p:grpSp>
              <p:nvGrpSpPr>
                <p:cNvPr id="22" name="Группа 21">
                  <a:extLst>
                    <a:ext uri="{FF2B5EF4-FFF2-40B4-BE49-F238E27FC236}">
                      <a16:creationId xmlns:a16="http://schemas.microsoft.com/office/drawing/2014/main" id="{6D7C6E8C-7957-E340-A4F3-4ACF9D866D25}"/>
                    </a:ext>
                  </a:extLst>
                </p:cNvPr>
                <p:cNvGrpSpPr/>
                <p:nvPr/>
              </p:nvGrpSpPr>
              <p:grpSpPr>
                <a:xfrm>
                  <a:off x="0" y="5540696"/>
                  <a:ext cx="11824518" cy="1317304"/>
                  <a:chOff x="0" y="5540696"/>
                  <a:chExt cx="11824518" cy="1317304"/>
                </a:xfrm>
              </p:grpSpPr>
              <p:pic>
                <p:nvPicPr>
                  <p:cNvPr id="24" name="Рисунок 23">
                    <a:extLst>
                      <a:ext uri="{FF2B5EF4-FFF2-40B4-BE49-F238E27FC236}">
                        <a16:creationId xmlns:a16="http://schemas.microsoft.com/office/drawing/2014/main" id="{CE7CC5FB-D541-DE95-089D-695EC0CEA59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0" y="5540696"/>
                    <a:ext cx="4439265" cy="1317304"/>
                  </a:xfrm>
                  <a:prstGeom prst="rect">
                    <a:avLst/>
                  </a:prstGeom>
                </p:spPr>
              </p:pic>
              <p:pic>
                <p:nvPicPr>
                  <p:cNvPr id="25" name="Рисунок 24">
                    <a:extLst>
                      <a:ext uri="{FF2B5EF4-FFF2-40B4-BE49-F238E27FC236}">
                        <a16:creationId xmlns:a16="http://schemas.microsoft.com/office/drawing/2014/main" id="{37085F89-A0AD-2C89-0ED0-E16057CBDD8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5172" r="990"/>
                  <a:stretch>
                    <a:fillRect/>
                  </a:stretch>
                </p:blipFill>
                <p:spPr>
                  <a:xfrm>
                    <a:off x="4398242" y="5540696"/>
                    <a:ext cx="3721821" cy="1317304"/>
                  </a:xfrm>
                  <a:prstGeom prst="rect">
                    <a:avLst/>
                  </a:prstGeom>
                </p:spPr>
              </p:pic>
              <p:pic>
                <p:nvPicPr>
                  <p:cNvPr id="26" name="Рисунок 25">
                    <a:extLst>
                      <a:ext uri="{FF2B5EF4-FFF2-40B4-BE49-F238E27FC236}">
                        <a16:creationId xmlns:a16="http://schemas.microsoft.com/office/drawing/2014/main" id="{B23EA6FB-DAAE-C398-50B7-1057C0030E8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71009" r="1319"/>
                  <a:stretch>
                    <a:fillRect/>
                  </a:stretch>
                </p:blipFill>
                <p:spPr>
                  <a:xfrm>
                    <a:off x="10596101" y="5540696"/>
                    <a:ext cx="1228417" cy="131730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3" name="Рисунок 22">
                  <a:extLst>
                    <a:ext uri="{FF2B5EF4-FFF2-40B4-BE49-F238E27FC236}">
                      <a16:creationId xmlns:a16="http://schemas.microsoft.com/office/drawing/2014/main" id="{82E74EC8-529E-8344-E120-6EA3D49AFB5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1009" r="20713"/>
                <a:stretch>
                  <a:fillRect/>
                </a:stretch>
              </p:blipFill>
              <p:spPr>
                <a:xfrm>
                  <a:off x="11824519" y="5540696"/>
                  <a:ext cx="367482" cy="131730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639145CA-A00F-1C9D-8FF3-BA19229C6875}"/>
                </a:ext>
              </a:extLst>
            </p:cNvPr>
            <p:cNvGrpSpPr/>
            <p:nvPr/>
          </p:nvGrpSpPr>
          <p:grpSpPr>
            <a:xfrm>
              <a:off x="8378694" y="6055911"/>
              <a:ext cx="3703840" cy="841504"/>
              <a:chOff x="6754734" y="5248172"/>
              <a:chExt cx="4950239" cy="1317306"/>
            </a:xfrm>
          </p:grpSpPr>
          <p:pic>
            <p:nvPicPr>
              <p:cNvPr id="18" name="Рисунок 17">
                <a:extLst>
                  <a:ext uri="{FF2B5EF4-FFF2-40B4-BE49-F238E27FC236}">
                    <a16:creationId xmlns:a16="http://schemas.microsoft.com/office/drawing/2014/main" id="{9A7483E9-EEBC-7182-D0F7-B986D8CE55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172" r="990"/>
              <a:stretch>
                <a:fillRect/>
              </a:stretch>
            </p:blipFill>
            <p:spPr>
              <a:xfrm>
                <a:off x="6754734" y="5248174"/>
                <a:ext cx="3721822" cy="1317304"/>
              </a:xfrm>
              <a:prstGeom prst="rect">
                <a:avLst/>
              </a:prstGeom>
            </p:spPr>
          </p:pic>
          <p:pic>
            <p:nvPicPr>
              <p:cNvPr id="19" name="Рисунок 18">
                <a:extLst>
                  <a:ext uri="{FF2B5EF4-FFF2-40B4-BE49-F238E27FC236}">
                    <a16:creationId xmlns:a16="http://schemas.microsoft.com/office/drawing/2014/main" id="{1040B62B-201A-1F48-51FD-A1ACDF550E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009" r="1319"/>
              <a:stretch>
                <a:fillRect/>
              </a:stretch>
            </p:blipFill>
            <p:spPr>
              <a:xfrm>
                <a:off x="10476556" y="5248172"/>
                <a:ext cx="1228417" cy="1317304"/>
              </a:xfrm>
              <a:prstGeom prst="rect">
                <a:avLst/>
              </a:prstGeom>
            </p:spPr>
          </p:pic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99260B3-EF87-0D09-586A-128AB70B1EA1}"/>
              </a:ext>
            </a:extLst>
          </p:cNvPr>
          <p:cNvSpPr txBox="1"/>
          <p:nvPr/>
        </p:nvSpPr>
        <p:spPr>
          <a:xfrm>
            <a:off x="171368" y="3581910"/>
            <a:ext cx="43964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u="sng" dirty="0">
                <a:hlinkClick r:id="rId8"/>
              </a:rPr>
              <a:t>https://wordwall.net/ru/resource/79845553</a:t>
            </a:r>
            <a:endParaRPr lang="ru-RU" sz="1600" u="sng" dirty="0"/>
          </a:p>
          <a:p>
            <a:endParaRPr lang="ru-RU" sz="1600" u="sng" dirty="0"/>
          </a:p>
          <a:p>
            <a:r>
              <a:rPr lang="ru-RU" sz="1600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3647AD-A385-191B-5226-145914E1E98D}"/>
              </a:ext>
            </a:extLst>
          </p:cNvPr>
          <p:cNvSpPr txBox="1"/>
          <p:nvPr/>
        </p:nvSpPr>
        <p:spPr>
          <a:xfrm>
            <a:off x="207011" y="4055253"/>
            <a:ext cx="35206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Соотнеси животных и птиц</a:t>
            </a:r>
          </a:p>
          <a:p>
            <a:pPr algn="ctr"/>
            <a:endParaRPr lang="ru-RU" dirty="0"/>
          </a:p>
          <a:p>
            <a:pPr algn="just"/>
            <a:r>
              <a:rPr lang="ru-RU" dirty="0"/>
              <a:t>Игра на сопоставление слов с изображением. Голосовое сопровождение. Итог в баллах и по времени.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E7B2D3-15DD-6E95-9318-9F1C9AD22F18}"/>
              </a:ext>
            </a:extLst>
          </p:cNvPr>
          <p:cNvSpPr txBox="1"/>
          <p:nvPr/>
        </p:nvSpPr>
        <p:spPr>
          <a:xfrm>
            <a:off x="4235419" y="4055253"/>
            <a:ext cx="35206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C00000"/>
                </a:solidFill>
              </a:rPr>
              <a:t>Буряад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оньһон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үгэнүүд</a:t>
            </a:r>
            <a:endParaRPr lang="ru-RU" b="1" dirty="0">
              <a:solidFill>
                <a:srgbClr val="C00000"/>
              </a:solidFill>
            </a:endParaRPr>
          </a:p>
          <a:p>
            <a:pPr algn="ctr"/>
            <a:endParaRPr lang="ru-RU" dirty="0"/>
          </a:p>
          <a:p>
            <a:pPr algn="just"/>
            <a:r>
              <a:rPr lang="ru-RU" dirty="0"/>
              <a:t>Флэш-карты с ответами на обратной стороне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293B9B-6D08-0C92-D6AC-9EBF14844A5C}"/>
              </a:ext>
            </a:extLst>
          </p:cNvPr>
          <p:cNvSpPr txBox="1"/>
          <p:nvPr/>
        </p:nvSpPr>
        <p:spPr>
          <a:xfrm>
            <a:off x="8213709" y="4055253"/>
            <a:ext cx="35206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rgbClr val="C00000"/>
                </a:solidFill>
              </a:rPr>
              <a:t>Дульдаргын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аймагай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нютагууд</a:t>
            </a:r>
            <a:endParaRPr lang="ru-RU" b="1" dirty="0">
              <a:solidFill>
                <a:srgbClr val="C00000"/>
              </a:solidFill>
            </a:endParaRPr>
          </a:p>
          <a:p>
            <a:pPr algn="ctr"/>
            <a:endParaRPr lang="ru-RU" dirty="0"/>
          </a:p>
          <a:p>
            <a:pPr algn="just"/>
            <a:r>
              <a:rPr lang="ru-RU" dirty="0"/>
              <a:t>Интерактивный плакат. При наведении на отметку появится название села.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6960640-4506-3DEE-D49F-E9FB8BCB09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50" y="1533418"/>
            <a:ext cx="3347552" cy="195963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3F3EA29-73FC-6DA5-362A-68DDE373B87B}"/>
              </a:ext>
            </a:extLst>
          </p:cNvPr>
          <p:cNvSpPr txBox="1"/>
          <p:nvPr/>
        </p:nvSpPr>
        <p:spPr>
          <a:xfrm>
            <a:off x="4189513" y="3547420"/>
            <a:ext cx="43964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10"/>
              </a:rPr>
              <a:t>https://wordwall.net/ru/resource/80388620</a:t>
            </a:r>
            <a:endParaRPr lang="ru-RU" sz="1600" dirty="0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DBA7ADF-6EE0-BC9A-7C79-98CCCE0F1A8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2" t="18805" r="24905" b="15714"/>
          <a:stretch>
            <a:fillRect/>
          </a:stretch>
        </p:blipFill>
        <p:spPr>
          <a:xfrm>
            <a:off x="4321775" y="1562187"/>
            <a:ext cx="3347978" cy="19596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80EB19F-B4D3-59FD-EC2D-5B8CE75E9E05}"/>
              </a:ext>
            </a:extLst>
          </p:cNvPr>
          <p:cNvSpPr txBox="1"/>
          <p:nvPr/>
        </p:nvSpPr>
        <p:spPr>
          <a:xfrm>
            <a:off x="8157759" y="3516625"/>
            <a:ext cx="35206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hlinkClick r:id="rId12"/>
              </a:rPr>
              <a:t>https://www.thinglink.com/scene/2047503273832743589</a:t>
            </a:r>
            <a:endParaRPr lang="ru-RU" sz="1600" dirty="0"/>
          </a:p>
          <a:p>
            <a:pPr algn="ctr"/>
            <a:endParaRPr lang="ru-RU" sz="16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E6EF51E-4AB3-D6EC-37F6-CE221A08EE2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299" y="1527683"/>
            <a:ext cx="2829935" cy="196537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6033A8-FA76-930F-2055-EC2B442855B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456" y="500337"/>
            <a:ext cx="1133112" cy="911416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99CEDB3-5F22-3EE0-99FB-5BDB86AC1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531" y="518541"/>
            <a:ext cx="1014876" cy="101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64A4CF2A-8555-948F-7DBD-E9D847490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54" y="518541"/>
            <a:ext cx="1014876" cy="101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08BDF8-67BB-AF92-60D0-15A1990CA072}"/>
              </a:ext>
            </a:extLst>
          </p:cNvPr>
          <p:cNvSpPr txBox="1"/>
          <p:nvPr/>
        </p:nvSpPr>
        <p:spPr>
          <a:xfrm>
            <a:off x="11031117" y="308972"/>
            <a:ext cx="857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6+</a:t>
            </a:r>
          </a:p>
        </p:txBody>
      </p:sp>
    </p:spTree>
    <p:extLst>
      <p:ext uri="{BB962C8B-B14F-4D97-AF65-F5344CB8AC3E}">
        <p14:creationId xmlns:p14="http://schemas.microsoft.com/office/powerpoint/2010/main" val="3283809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72D08-F811-995A-A4A7-FD8C22CD5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76203F0-E741-93F8-B59E-E8EFBC5F97B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2000"/>
                    </a14:imgEffect>
                    <a14:imgEffect>
                      <a14:saturation sat="20000"/>
                    </a14:imgEffect>
                    <a14:imgEffect>
                      <a14:brightnessContrast bright="71000" contrast="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0" r="1270"/>
          <a:stretch>
            <a:fillRect/>
          </a:stretch>
        </p:blipFill>
        <p:spPr>
          <a:xfrm>
            <a:off x="0" y="-1"/>
            <a:ext cx="12192000" cy="6016495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389C2338-75DC-2840-2829-5CC0A4B9784C}"/>
              </a:ext>
            </a:extLst>
          </p:cNvPr>
          <p:cNvGrpSpPr/>
          <p:nvPr/>
        </p:nvGrpSpPr>
        <p:grpSpPr>
          <a:xfrm>
            <a:off x="171368" y="150826"/>
            <a:ext cx="3080215" cy="987951"/>
            <a:chOff x="1477654" y="199812"/>
            <a:chExt cx="3080215" cy="987951"/>
          </a:xfrm>
        </p:grpSpPr>
        <p:pic>
          <p:nvPicPr>
            <p:cNvPr id="13" name="Picture 6" descr="http://www.cx.irkutsk.ru/besed/master/bur_orn/orn011.jpg">
              <a:extLst>
                <a:ext uri="{FF2B5EF4-FFF2-40B4-BE49-F238E27FC236}">
                  <a16:creationId xmlns:a16="http://schemas.microsoft.com/office/drawing/2014/main" id="{A3C4E5D4-01CF-9E2B-990E-420125A5DD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r:link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331" b="96232" l="8708" r="91845">
                          <a14:foregroundMark x1="43124" y1="10110" x2="54941" y2="5331"/>
                          <a14:foregroundMark x1="54941" y1="5331" x2="58742" y2="9283"/>
                          <a14:foregroundMark x1="91707" y1="43658" x2="91983" y2="57904"/>
                          <a14:foregroundMark x1="91983" y1="57904" x2="90601" y2="56526"/>
                          <a14:foregroundMark x1="44229" y1="91360" x2="52999" y2="95427"/>
                          <a14:foregroundMark x1="55673" y1="93377" x2="56185" y2="91820"/>
                          <a14:foregroundMark x1="8708" y1="43199" x2="8708" y2="55699"/>
                          <a14:backgroundMark x1="55840" y1="93566" x2="53628" y2="961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7654" y="199812"/>
              <a:ext cx="1172363" cy="987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Заголовок 1">
              <a:extLst>
                <a:ext uri="{FF2B5EF4-FFF2-40B4-BE49-F238E27FC236}">
                  <a16:creationId xmlns:a16="http://schemas.microsoft.com/office/drawing/2014/main" id="{FFFEEC12-212C-C3AE-D80C-52B3DEC6FDC1}"/>
                </a:ext>
              </a:extLst>
            </p:cNvPr>
            <p:cNvSpPr txBox="1">
              <a:spLocks/>
            </p:cNvSpPr>
            <p:nvPr/>
          </p:nvSpPr>
          <p:spPr>
            <a:xfrm>
              <a:off x="2598440" y="486004"/>
              <a:ext cx="1959429" cy="415566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2000" dirty="0">
                  <a:solidFill>
                    <a:srgbClr val="C00000"/>
                  </a:solidFill>
                  <a:latin typeface="a_ModernoDcFr" panose="04020503020E03040504" pitchFamily="82" charset="-52"/>
                </a:rPr>
                <a:t>Играя, учимся</a:t>
              </a: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67DE2244-6A97-1625-15F8-D23217B18E5A}"/>
              </a:ext>
            </a:extLst>
          </p:cNvPr>
          <p:cNvGrpSpPr/>
          <p:nvPr/>
        </p:nvGrpSpPr>
        <p:grpSpPr>
          <a:xfrm>
            <a:off x="-1" y="6016496"/>
            <a:ext cx="12192001" cy="841505"/>
            <a:chOff x="-1" y="6055911"/>
            <a:chExt cx="12082535" cy="841505"/>
          </a:xfrm>
        </p:grpSpPr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F49B65DD-7602-569F-13B0-7C0F89376988}"/>
                </a:ext>
              </a:extLst>
            </p:cNvPr>
            <p:cNvGrpSpPr/>
            <p:nvPr/>
          </p:nvGrpSpPr>
          <p:grpSpPr>
            <a:xfrm>
              <a:off x="-1" y="6055912"/>
              <a:ext cx="8639089" cy="841504"/>
              <a:chOff x="0" y="5540695"/>
              <a:chExt cx="12192001" cy="1317305"/>
            </a:xfrm>
          </p:grpSpPr>
          <p:pic>
            <p:nvPicPr>
              <p:cNvPr id="20" name="Рисунок 19">
                <a:extLst>
                  <a:ext uri="{FF2B5EF4-FFF2-40B4-BE49-F238E27FC236}">
                    <a16:creationId xmlns:a16="http://schemas.microsoft.com/office/drawing/2014/main" id="{A2A2944D-90C6-51DE-AE28-E40D71E444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905" r="1320"/>
              <a:stretch>
                <a:fillRect/>
              </a:stretch>
            </p:blipFill>
            <p:spPr>
              <a:xfrm>
                <a:off x="8120063" y="5540695"/>
                <a:ext cx="2476038" cy="1317304"/>
              </a:xfrm>
              <a:prstGeom prst="rect">
                <a:avLst/>
              </a:prstGeom>
            </p:spPr>
          </p:pic>
          <p:grpSp>
            <p:nvGrpSpPr>
              <p:cNvPr id="21" name="Группа 20">
                <a:extLst>
                  <a:ext uri="{FF2B5EF4-FFF2-40B4-BE49-F238E27FC236}">
                    <a16:creationId xmlns:a16="http://schemas.microsoft.com/office/drawing/2014/main" id="{704F4B0E-1961-B09F-105B-81824AD90347}"/>
                  </a:ext>
                </a:extLst>
              </p:cNvPr>
              <p:cNvGrpSpPr/>
              <p:nvPr/>
            </p:nvGrpSpPr>
            <p:grpSpPr>
              <a:xfrm>
                <a:off x="0" y="5540696"/>
                <a:ext cx="12192001" cy="1317304"/>
                <a:chOff x="0" y="5540696"/>
                <a:chExt cx="12192001" cy="1317304"/>
              </a:xfrm>
            </p:grpSpPr>
            <p:grpSp>
              <p:nvGrpSpPr>
                <p:cNvPr id="22" name="Группа 21">
                  <a:extLst>
                    <a:ext uri="{FF2B5EF4-FFF2-40B4-BE49-F238E27FC236}">
                      <a16:creationId xmlns:a16="http://schemas.microsoft.com/office/drawing/2014/main" id="{A0FA8B73-B2EA-A0F2-1927-812E8A32B411}"/>
                    </a:ext>
                  </a:extLst>
                </p:cNvPr>
                <p:cNvGrpSpPr/>
                <p:nvPr/>
              </p:nvGrpSpPr>
              <p:grpSpPr>
                <a:xfrm>
                  <a:off x="0" y="5540696"/>
                  <a:ext cx="11824518" cy="1317304"/>
                  <a:chOff x="0" y="5540696"/>
                  <a:chExt cx="11824518" cy="1317304"/>
                </a:xfrm>
              </p:grpSpPr>
              <p:pic>
                <p:nvPicPr>
                  <p:cNvPr id="24" name="Рисунок 23">
                    <a:extLst>
                      <a:ext uri="{FF2B5EF4-FFF2-40B4-BE49-F238E27FC236}">
                        <a16:creationId xmlns:a16="http://schemas.microsoft.com/office/drawing/2014/main" id="{6FB5CC1D-635F-4DE2-00FB-7C33585C9A9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0" y="5540696"/>
                    <a:ext cx="4439265" cy="1317304"/>
                  </a:xfrm>
                  <a:prstGeom prst="rect">
                    <a:avLst/>
                  </a:prstGeom>
                </p:spPr>
              </p:pic>
              <p:pic>
                <p:nvPicPr>
                  <p:cNvPr id="25" name="Рисунок 24">
                    <a:extLst>
                      <a:ext uri="{FF2B5EF4-FFF2-40B4-BE49-F238E27FC236}">
                        <a16:creationId xmlns:a16="http://schemas.microsoft.com/office/drawing/2014/main" id="{D21B48A0-52EC-6392-58C1-7F1BFBFCEC7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5172" r="990"/>
                  <a:stretch>
                    <a:fillRect/>
                  </a:stretch>
                </p:blipFill>
                <p:spPr>
                  <a:xfrm>
                    <a:off x="4398242" y="5540696"/>
                    <a:ext cx="3721821" cy="1317304"/>
                  </a:xfrm>
                  <a:prstGeom prst="rect">
                    <a:avLst/>
                  </a:prstGeom>
                </p:spPr>
              </p:pic>
              <p:pic>
                <p:nvPicPr>
                  <p:cNvPr id="26" name="Рисунок 25">
                    <a:extLst>
                      <a:ext uri="{FF2B5EF4-FFF2-40B4-BE49-F238E27FC236}">
                        <a16:creationId xmlns:a16="http://schemas.microsoft.com/office/drawing/2014/main" id="{0F8EFE9F-7BF9-159A-1489-07818215A52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71009" r="1319"/>
                  <a:stretch>
                    <a:fillRect/>
                  </a:stretch>
                </p:blipFill>
                <p:spPr>
                  <a:xfrm>
                    <a:off x="10596101" y="5540696"/>
                    <a:ext cx="1228417" cy="131730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3" name="Рисунок 22">
                  <a:extLst>
                    <a:ext uri="{FF2B5EF4-FFF2-40B4-BE49-F238E27FC236}">
                      <a16:creationId xmlns:a16="http://schemas.microsoft.com/office/drawing/2014/main" id="{C318C972-4A1F-CA62-0C9A-A7A0E62D215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1009" r="20713"/>
                <a:stretch>
                  <a:fillRect/>
                </a:stretch>
              </p:blipFill>
              <p:spPr>
                <a:xfrm>
                  <a:off x="11824519" y="5540696"/>
                  <a:ext cx="367482" cy="131730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F1896876-255C-C730-F256-451AF7048C0F}"/>
                </a:ext>
              </a:extLst>
            </p:cNvPr>
            <p:cNvGrpSpPr/>
            <p:nvPr/>
          </p:nvGrpSpPr>
          <p:grpSpPr>
            <a:xfrm>
              <a:off x="8378694" y="6055911"/>
              <a:ext cx="3703840" cy="841504"/>
              <a:chOff x="6754734" y="5248172"/>
              <a:chExt cx="4950239" cy="1317306"/>
            </a:xfrm>
          </p:grpSpPr>
          <p:pic>
            <p:nvPicPr>
              <p:cNvPr id="18" name="Рисунок 17">
                <a:extLst>
                  <a:ext uri="{FF2B5EF4-FFF2-40B4-BE49-F238E27FC236}">
                    <a16:creationId xmlns:a16="http://schemas.microsoft.com/office/drawing/2014/main" id="{7155322B-1EF4-11E0-D47D-D63C452ACB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172" r="990"/>
              <a:stretch>
                <a:fillRect/>
              </a:stretch>
            </p:blipFill>
            <p:spPr>
              <a:xfrm>
                <a:off x="6754734" y="5248174"/>
                <a:ext cx="3721822" cy="1317304"/>
              </a:xfrm>
              <a:prstGeom prst="rect">
                <a:avLst/>
              </a:prstGeom>
            </p:spPr>
          </p:pic>
          <p:pic>
            <p:nvPicPr>
              <p:cNvPr id="19" name="Рисунок 18">
                <a:extLst>
                  <a:ext uri="{FF2B5EF4-FFF2-40B4-BE49-F238E27FC236}">
                    <a16:creationId xmlns:a16="http://schemas.microsoft.com/office/drawing/2014/main" id="{808F2726-4054-67A1-F77E-5121870929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009" r="1319"/>
              <a:stretch>
                <a:fillRect/>
              </a:stretch>
            </p:blipFill>
            <p:spPr>
              <a:xfrm>
                <a:off x="10476556" y="5248172"/>
                <a:ext cx="1228417" cy="1317304"/>
              </a:xfrm>
              <a:prstGeom prst="rect">
                <a:avLst/>
              </a:prstGeom>
            </p:spPr>
          </p:pic>
        </p:grp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1F2EEC-8A5C-E0E6-608F-BD6357EA94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8" t="16605" r="13905" b="14762"/>
          <a:stretch>
            <a:fillRect/>
          </a:stretch>
        </p:blipFill>
        <p:spPr>
          <a:xfrm>
            <a:off x="897230" y="1711530"/>
            <a:ext cx="2247540" cy="16710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AF41D0-3F17-D90E-C0B5-CC96E894C824}"/>
              </a:ext>
            </a:extLst>
          </p:cNvPr>
          <p:cNvSpPr txBox="1"/>
          <p:nvPr/>
        </p:nvSpPr>
        <p:spPr>
          <a:xfrm>
            <a:off x="11031117" y="308972"/>
            <a:ext cx="857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10+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2EDACA-A793-9E23-CB76-B93513A68813}"/>
              </a:ext>
            </a:extLst>
          </p:cNvPr>
          <p:cNvSpPr txBox="1"/>
          <p:nvPr/>
        </p:nvSpPr>
        <p:spPr>
          <a:xfrm>
            <a:off x="389226" y="4200491"/>
            <a:ext cx="352069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1200"/>
              </a:spcBef>
            </a:pPr>
            <a:r>
              <a:rPr lang="ru-RU" sz="2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ө</a:t>
            </a:r>
            <a:r>
              <a:rPr lang="ru-RU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өрын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наадан</a:t>
            </a:r>
            <a:endParaRPr lang="ru-RU" b="1" dirty="0">
              <a:solidFill>
                <a:srgbClr val="C00000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  <a:p>
            <a:pPr algn="just"/>
            <a:r>
              <a:rPr lang="ru-RU" dirty="0"/>
              <a:t>Интеллектуальная игра «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Өөрын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наадан</a:t>
            </a:r>
            <a:r>
              <a:rPr lang="ru-RU" dirty="0"/>
              <a:t>» для обобщения </a:t>
            </a:r>
            <a:r>
              <a:rPr lang="ru-RU"/>
              <a:t>и закрепления </a:t>
            </a:r>
            <a:r>
              <a:rPr lang="ru-RU" dirty="0"/>
              <a:t>материала по теме «Обычаи и традиции бурятского народа».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1EB45E-10CE-9F5C-E519-EDC7EDC0457D}"/>
              </a:ext>
            </a:extLst>
          </p:cNvPr>
          <p:cNvSpPr txBox="1"/>
          <p:nvPr/>
        </p:nvSpPr>
        <p:spPr>
          <a:xfrm>
            <a:off x="4240040" y="3755588"/>
            <a:ext cx="371191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u="sng" dirty="0">
                <a:hlinkClick r:id="rId9"/>
              </a:rPr>
              <a:t>https://learningapps.org/watch?v=p2nep74i325</a:t>
            </a:r>
            <a:endParaRPr lang="ru-RU" sz="1400" u="sng" dirty="0"/>
          </a:p>
          <a:p>
            <a:endParaRPr lang="ru-RU" sz="16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75CA18D-9C18-5201-1138-6FC8633232A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887" y="1750535"/>
            <a:ext cx="3377134" cy="200505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07E26E-3C74-6823-C129-61903F88858F}"/>
              </a:ext>
            </a:extLst>
          </p:cNvPr>
          <p:cNvSpPr txBox="1"/>
          <p:nvPr/>
        </p:nvSpPr>
        <p:spPr>
          <a:xfrm>
            <a:off x="4299046" y="4200491"/>
            <a:ext cx="35206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Моринэй </a:t>
            </a:r>
            <a:r>
              <a:rPr lang="ru-RU" b="1" dirty="0" err="1">
                <a:solidFill>
                  <a:srgbClr val="C00000"/>
                </a:solidFill>
              </a:rPr>
              <a:t>зэмсэг</a:t>
            </a:r>
            <a:endParaRPr lang="ru-RU" b="1" dirty="0">
              <a:solidFill>
                <a:srgbClr val="C00000"/>
              </a:solidFill>
            </a:endParaRPr>
          </a:p>
          <a:p>
            <a:pPr algn="ctr"/>
            <a:endParaRPr lang="ru-RU" dirty="0"/>
          </a:p>
          <a:p>
            <a:pPr algn="just"/>
            <a:r>
              <a:rPr lang="ru-RU" dirty="0"/>
              <a:t>Интерактивная игра для одного или нескольких участников на знание упряжи лошади.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F4841E0-C630-1320-C0BA-E468F97B3AD5}"/>
              </a:ext>
            </a:extLst>
          </p:cNvPr>
          <p:cNvSpPr txBox="1"/>
          <p:nvPr/>
        </p:nvSpPr>
        <p:spPr>
          <a:xfrm>
            <a:off x="8357220" y="4200491"/>
            <a:ext cx="352069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C00000"/>
                </a:solidFill>
              </a:rPr>
              <a:t>h</a:t>
            </a:r>
            <a:r>
              <a:rPr lang="ru-RU" sz="1400" b="1" dirty="0">
                <a:solidFill>
                  <a:srgbClr val="C00000"/>
                </a:solidFill>
              </a:rPr>
              <a:t>ЭЕЫ ГЭР СООХИ БАРАА ЗОХЕОГТЫ</a:t>
            </a:r>
          </a:p>
          <a:p>
            <a:pPr algn="ctr"/>
            <a:endParaRPr lang="ru-RU" dirty="0"/>
          </a:p>
          <a:p>
            <a:pPr algn="just"/>
            <a:r>
              <a:rPr lang="ru-RU" dirty="0"/>
              <a:t>Игра на знание домашней утвари, предметов обихода и правил размещения их в юрте.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1DD0DFC-3E9E-CE03-F665-7DC0D030D6E1}"/>
              </a:ext>
            </a:extLst>
          </p:cNvPr>
          <p:cNvSpPr txBox="1"/>
          <p:nvPr/>
        </p:nvSpPr>
        <p:spPr>
          <a:xfrm>
            <a:off x="8176975" y="3716430"/>
            <a:ext cx="371191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11"/>
              </a:rPr>
              <a:t>https://learningapps.org/watch?v=psgvdbks225</a:t>
            </a:r>
            <a:endParaRPr lang="ru-RU" sz="1400" dirty="0"/>
          </a:p>
          <a:p>
            <a:endParaRPr lang="ru-RU" sz="1400" dirty="0"/>
          </a:p>
          <a:p>
            <a:r>
              <a:rPr lang="ru-RU" sz="1400" dirty="0"/>
              <a:t> 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555C4693-D33B-4FF3-7D44-E724BA925CA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129" y="1711531"/>
            <a:ext cx="3845763" cy="20440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D239CA-422A-8042-26B4-3A1B092CE83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112" y="709082"/>
            <a:ext cx="857775" cy="85777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52E13F5-5DB5-4D0E-C41F-B8FB5B63F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461" y="717479"/>
            <a:ext cx="977498" cy="977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790DE21-1601-5173-74FE-BE65EE039DBF}"/>
              </a:ext>
            </a:extLst>
          </p:cNvPr>
          <p:cNvSpPr txBox="1"/>
          <p:nvPr/>
        </p:nvSpPr>
        <p:spPr>
          <a:xfrm>
            <a:off x="171368" y="3527226"/>
            <a:ext cx="3882803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15"/>
              </a:rPr>
              <a:t>https://docs.google.com/presentation/d/1Bb8WzruyadnVjt3v5UghIm5AZ27HQ7Lu/edit?usp=sharing&amp;ouid=114793405345545675342&amp;rtpof=true&amp;sd=true</a:t>
            </a:r>
            <a:endParaRPr lang="ru-RU" sz="1400" dirty="0"/>
          </a:p>
          <a:p>
            <a:endParaRPr lang="ru-RU" sz="1400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B04AAEFE-2A51-F79C-9921-A672B864D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022" y="668906"/>
            <a:ext cx="1136049" cy="113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1915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4BAE1-982B-64AD-215D-EE70914F5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65F3D06-447D-761F-001E-5EF409C3542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2000"/>
                    </a14:imgEffect>
                    <a14:imgEffect>
                      <a14:saturation sat="20000"/>
                    </a14:imgEffect>
                    <a14:imgEffect>
                      <a14:brightnessContrast bright="71000" contrast="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0" r="1270"/>
          <a:stretch>
            <a:fillRect/>
          </a:stretch>
        </p:blipFill>
        <p:spPr>
          <a:xfrm>
            <a:off x="2197" y="-10010"/>
            <a:ext cx="12192000" cy="6016495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90FE88AD-E641-1501-DA5E-60D56F88EE0E}"/>
              </a:ext>
            </a:extLst>
          </p:cNvPr>
          <p:cNvGrpSpPr/>
          <p:nvPr/>
        </p:nvGrpSpPr>
        <p:grpSpPr>
          <a:xfrm>
            <a:off x="171368" y="150826"/>
            <a:ext cx="3080215" cy="987951"/>
            <a:chOff x="1477654" y="199812"/>
            <a:chExt cx="3080215" cy="987951"/>
          </a:xfrm>
        </p:grpSpPr>
        <p:pic>
          <p:nvPicPr>
            <p:cNvPr id="13" name="Picture 6" descr="http://www.cx.irkutsk.ru/besed/master/bur_orn/orn011.jpg">
              <a:extLst>
                <a:ext uri="{FF2B5EF4-FFF2-40B4-BE49-F238E27FC236}">
                  <a16:creationId xmlns:a16="http://schemas.microsoft.com/office/drawing/2014/main" id="{CF835B72-0DDB-2CE7-F1F1-2EE54EA2E1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r:link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331" b="96232" l="8708" r="91845">
                          <a14:foregroundMark x1="43124" y1="10110" x2="54941" y2="5331"/>
                          <a14:foregroundMark x1="54941" y1="5331" x2="58742" y2="9283"/>
                          <a14:foregroundMark x1="91707" y1="43658" x2="91983" y2="57904"/>
                          <a14:foregroundMark x1="91983" y1="57904" x2="90601" y2="56526"/>
                          <a14:foregroundMark x1="44229" y1="91360" x2="52999" y2="95427"/>
                          <a14:foregroundMark x1="55673" y1="93377" x2="56185" y2="91820"/>
                          <a14:foregroundMark x1="8708" y1="43199" x2="8708" y2="55699"/>
                          <a14:backgroundMark x1="55840" y1="93566" x2="53628" y2="961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7654" y="199812"/>
              <a:ext cx="1172363" cy="987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Заголовок 1">
              <a:extLst>
                <a:ext uri="{FF2B5EF4-FFF2-40B4-BE49-F238E27FC236}">
                  <a16:creationId xmlns:a16="http://schemas.microsoft.com/office/drawing/2014/main" id="{AB1B17BD-8581-04F2-B4A3-7D721ADC2D2E}"/>
                </a:ext>
              </a:extLst>
            </p:cNvPr>
            <p:cNvSpPr txBox="1">
              <a:spLocks/>
            </p:cNvSpPr>
            <p:nvPr/>
          </p:nvSpPr>
          <p:spPr>
            <a:xfrm>
              <a:off x="2598440" y="486004"/>
              <a:ext cx="1959429" cy="415566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2000" dirty="0">
                  <a:solidFill>
                    <a:srgbClr val="C00000"/>
                  </a:solidFill>
                  <a:latin typeface="a_ModernoDcFr" panose="04020503020E03040504" pitchFamily="82" charset="-52"/>
                </a:rPr>
                <a:t>Играя, учимся</a:t>
              </a: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7F383C71-EAE6-0A0A-9906-1C39C3CC7599}"/>
              </a:ext>
            </a:extLst>
          </p:cNvPr>
          <p:cNvGrpSpPr/>
          <p:nvPr/>
        </p:nvGrpSpPr>
        <p:grpSpPr>
          <a:xfrm>
            <a:off x="-1" y="6016496"/>
            <a:ext cx="12192001" cy="841505"/>
            <a:chOff x="-1" y="6055911"/>
            <a:chExt cx="12082535" cy="841505"/>
          </a:xfrm>
        </p:grpSpPr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10307330-319B-FF2B-8221-E03A87E22DCE}"/>
                </a:ext>
              </a:extLst>
            </p:cNvPr>
            <p:cNvGrpSpPr/>
            <p:nvPr/>
          </p:nvGrpSpPr>
          <p:grpSpPr>
            <a:xfrm>
              <a:off x="-1" y="6055912"/>
              <a:ext cx="8639089" cy="841504"/>
              <a:chOff x="0" y="5540695"/>
              <a:chExt cx="12192001" cy="1317305"/>
            </a:xfrm>
          </p:grpSpPr>
          <p:pic>
            <p:nvPicPr>
              <p:cNvPr id="20" name="Рисунок 19">
                <a:extLst>
                  <a:ext uri="{FF2B5EF4-FFF2-40B4-BE49-F238E27FC236}">
                    <a16:creationId xmlns:a16="http://schemas.microsoft.com/office/drawing/2014/main" id="{0E9BD6F0-8503-38E8-AFC8-17F1F3CADC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905" r="1320"/>
              <a:stretch>
                <a:fillRect/>
              </a:stretch>
            </p:blipFill>
            <p:spPr>
              <a:xfrm>
                <a:off x="8120063" y="5540695"/>
                <a:ext cx="2476038" cy="1317304"/>
              </a:xfrm>
              <a:prstGeom prst="rect">
                <a:avLst/>
              </a:prstGeom>
            </p:spPr>
          </p:pic>
          <p:grpSp>
            <p:nvGrpSpPr>
              <p:cNvPr id="21" name="Группа 20">
                <a:extLst>
                  <a:ext uri="{FF2B5EF4-FFF2-40B4-BE49-F238E27FC236}">
                    <a16:creationId xmlns:a16="http://schemas.microsoft.com/office/drawing/2014/main" id="{EAC4D64E-95FD-BE87-319A-F14307FFF2A5}"/>
                  </a:ext>
                </a:extLst>
              </p:cNvPr>
              <p:cNvGrpSpPr/>
              <p:nvPr/>
            </p:nvGrpSpPr>
            <p:grpSpPr>
              <a:xfrm>
                <a:off x="0" y="5540696"/>
                <a:ext cx="12192001" cy="1317304"/>
                <a:chOff x="0" y="5540696"/>
                <a:chExt cx="12192001" cy="1317304"/>
              </a:xfrm>
            </p:grpSpPr>
            <p:grpSp>
              <p:nvGrpSpPr>
                <p:cNvPr id="22" name="Группа 21">
                  <a:extLst>
                    <a:ext uri="{FF2B5EF4-FFF2-40B4-BE49-F238E27FC236}">
                      <a16:creationId xmlns:a16="http://schemas.microsoft.com/office/drawing/2014/main" id="{54383D8F-2F1E-CD2D-0544-437CEC203A38}"/>
                    </a:ext>
                  </a:extLst>
                </p:cNvPr>
                <p:cNvGrpSpPr/>
                <p:nvPr/>
              </p:nvGrpSpPr>
              <p:grpSpPr>
                <a:xfrm>
                  <a:off x="0" y="5540696"/>
                  <a:ext cx="11824518" cy="1317304"/>
                  <a:chOff x="0" y="5540696"/>
                  <a:chExt cx="11824518" cy="1317304"/>
                </a:xfrm>
              </p:grpSpPr>
              <p:pic>
                <p:nvPicPr>
                  <p:cNvPr id="24" name="Рисунок 23">
                    <a:extLst>
                      <a:ext uri="{FF2B5EF4-FFF2-40B4-BE49-F238E27FC236}">
                        <a16:creationId xmlns:a16="http://schemas.microsoft.com/office/drawing/2014/main" id="{94CCA95A-A5E1-4272-6479-B0C60E45E04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0" y="5540696"/>
                    <a:ext cx="4439265" cy="1317304"/>
                  </a:xfrm>
                  <a:prstGeom prst="rect">
                    <a:avLst/>
                  </a:prstGeom>
                </p:spPr>
              </p:pic>
              <p:pic>
                <p:nvPicPr>
                  <p:cNvPr id="25" name="Рисунок 24">
                    <a:extLst>
                      <a:ext uri="{FF2B5EF4-FFF2-40B4-BE49-F238E27FC236}">
                        <a16:creationId xmlns:a16="http://schemas.microsoft.com/office/drawing/2014/main" id="{7557B351-D798-03BE-C610-15D56D3FE7B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5172" r="990"/>
                  <a:stretch>
                    <a:fillRect/>
                  </a:stretch>
                </p:blipFill>
                <p:spPr>
                  <a:xfrm>
                    <a:off x="4398242" y="5540696"/>
                    <a:ext cx="3721821" cy="1317304"/>
                  </a:xfrm>
                  <a:prstGeom prst="rect">
                    <a:avLst/>
                  </a:prstGeom>
                </p:spPr>
              </p:pic>
              <p:pic>
                <p:nvPicPr>
                  <p:cNvPr id="26" name="Рисунок 25">
                    <a:extLst>
                      <a:ext uri="{FF2B5EF4-FFF2-40B4-BE49-F238E27FC236}">
                        <a16:creationId xmlns:a16="http://schemas.microsoft.com/office/drawing/2014/main" id="{600A7424-7A30-9EC4-2D47-FAD36184417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71009" r="1319"/>
                  <a:stretch>
                    <a:fillRect/>
                  </a:stretch>
                </p:blipFill>
                <p:spPr>
                  <a:xfrm>
                    <a:off x="10596101" y="5540696"/>
                    <a:ext cx="1228417" cy="131730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3" name="Рисунок 22">
                  <a:extLst>
                    <a:ext uri="{FF2B5EF4-FFF2-40B4-BE49-F238E27FC236}">
                      <a16:creationId xmlns:a16="http://schemas.microsoft.com/office/drawing/2014/main" id="{175020ED-3EE5-A1F3-E3DD-52D13346959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1009" r="20713"/>
                <a:stretch>
                  <a:fillRect/>
                </a:stretch>
              </p:blipFill>
              <p:spPr>
                <a:xfrm>
                  <a:off x="11824519" y="5540696"/>
                  <a:ext cx="367482" cy="131730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C8B12C85-5A92-D707-0CCB-479B006AD6AB}"/>
                </a:ext>
              </a:extLst>
            </p:cNvPr>
            <p:cNvGrpSpPr/>
            <p:nvPr/>
          </p:nvGrpSpPr>
          <p:grpSpPr>
            <a:xfrm>
              <a:off x="8378694" y="6055911"/>
              <a:ext cx="3703840" cy="841504"/>
              <a:chOff x="6754734" y="5248172"/>
              <a:chExt cx="4950239" cy="1317306"/>
            </a:xfrm>
          </p:grpSpPr>
          <p:pic>
            <p:nvPicPr>
              <p:cNvPr id="18" name="Рисунок 17">
                <a:extLst>
                  <a:ext uri="{FF2B5EF4-FFF2-40B4-BE49-F238E27FC236}">
                    <a16:creationId xmlns:a16="http://schemas.microsoft.com/office/drawing/2014/main" id="{F0BC1AAE-AB88-32F3-0409-6EFC5E9C64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172" r="990"/>
              <a:stretch>
                <a:fillRect/>
              </a:stretch>
            </p:blipFill>
            <p:spPr>
              <a:xfrm>
                <a:off x="6754734" y="5248174"/>
                <a:ext cx="3721822" cy="1317304"/>
              </a:xfrm>
              <a:prstGeom prst="rect">
                <a:avLst/>
              </a:prstGeom>
            </p:spPr>
          </p:pic>
          <p:pic>
            <p:nvPicPr>
              <p:cNvPr id="19" name="Рисунок 18">
                <a:extLst>
                  <a:ext uri="{FF2B5EF4-FFF2-40B4-BE49-F238E27FC236}">
                    <a16:creationId xmlns:a16="http://schemas.microsoft.com/office/drawing/2014/main" id="{6CDDED68-836F-521A-E79C-8A90735585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009" r="1319"/>
              <a:stretch>
                <a:fillRect/>
              </a:stretch>
            </p:blipFill>
            <p:spPr>
              <a:xfrm>
                <a:off x="10476556" y="5248172"/>
                <a:ext cx="1228417" cy="1317304"/>
              </a:xfrm>
              <a:prstGeom prst="rect">
                <a:avLst/>
              </a:prstGeom>
            </p:spPr>
          </p:pic>
        </p:grp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7B3BE3-A49C-8B97-120B-22CD4E03F8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12270" r="1333" b="14286"/>
          <a:stretch>
            <a:fillRect/>
          </a:stretch>
        </p:blipFill>
        <p:spPr>
          <a:xfrm>
            <a:off x="1343731" y="1424968"/>
            <a:ext cx="4801076" cy="2220331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C85E58-F99F-899F-8FD1-C731878C33CC}"/>
              </a:ext>
            </a:extLst>
          </p:cNvPr>
          <p:cNvSpPr txBox="1"/>
          <p:nvPr/>
        </p:nvSpPr>
        <p:spPr>
          <a:xfrm>
            <a:off x="1002565" y="3708915"/>
            <a:ext cx="54834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9"/>
              </a:rPr>
              <a:t>https://view.genially.com/6912cf7b9aa61984586c2d5e/interactive-content-ehenerej-zdhel</a:t>
            </a:r>
            <a:r>
              <a:rPr lang="ru-RU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1BC822-8F6B-7827-4795-4768DC083C03}"/>
              </a:ext>
            </a:extLst>
          </p:cNvPr>
          <p:cNvSpPr txBox="1"/>
          <p:nvPr/>
        </p:nvSpPr>
        <p:spPr>
          <a:xfrm>
            <a:off x="965767" y="4449639"/>
            <a:ext cx="54834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C00000"/>
                </a:solidFill>
              </a:rPr>
              <a:t>Эхэнэрэй</a:t>
            </a:r>
            <a:r>
              <a:rPr lang="ru-RU" b="1" dirty="0">
                <a:solidFill>
                  <a:srgbClr val="C00000"/>
                </a:solidFill>
              </a:rPr>
              <a:t> зуудхэл</a:t>
            </a:r>
          </a:p>
          <a:p>
            <a:pPr algn="ctr"/>
            <a:endParaRPr lang="ru-RU" dirty="0"/>
          </a:p>
          <a:p>
            <a:pPr algn="just"/>
            <a:r>
              <a:rPr lang="ru-RU" dirty="0"/>
              <a:t>Игра на скорость для ознакомления наименований женских украшений. Если ответ неверный, то слово не вставляется в ячейку.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8C10A5B0-E113-24A9-4934-F112792E36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0" t="4286" r="232" b="6373"/>
          <a:stretch>
            <a:fillRect/>
          </a:stretch>
        </p:blipFill>
        <p:spPr>
          <a:xfrm>
            <a:off x="6943714" y="1424968"/>
            <a:ext cx="3934392" cy="2220331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152E3D9-35F4-4607-11B1-07D4EF986F38}"/>
              </a:ext>
            </a:extLst>
          </p:cNvPr>
          <p:cNvSpPr txBox="1"/>
          <p:nvPr/>
        </p:nvSpPr>
        <p:spPr>
          <a:xfrm>
            <a:off x="7357415" y="3708915"/>
            <a:ext cx="35206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11"/>
              </a:rPr>
              <a:t>http://t.me/botviktorinaularilbot</a:t>
            </a:r>
            <a:endParaRPr lang="ru-RU" dirty="0"/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0EFDDB-964B-84ED-AD07-B2423E849072}"/>
              </a:ext>
            </a:extLst>
          </p:cNvPr>
          <p:cNvSpPr txBox="1"/>
          <p:nvPr/>
        </p:nvSpPr>
        <p:spPr>
          <a:xfrm>
            <a:off x="7150564" y="4418862"/>
            <a:ext cx="35206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C00000"/>
                </a:solidFill>
              </a:rPr>
              <a:t>Уларил</a:t>
            </a:r>
            <a:endParaRPr lang="ru-RU" b="1" dirty="0">
              <a:solidFill>
                <a:srgbClr val="C00000"/>
              </a:solidFill>
            </a:endParaRPr>
          </a:p>
          <a:p>
            <a:pPr algn="ctr"/>
            <a:endParaRPr lang="ru-RU" dirty="0"/>
          </a:p>
          <a:p>
            <a:pPr algn="just"/>
            <a:r>
              <a:rPr lang="ru-RU" dirty="0"/>
              <a:t>Игра-викторина в чат-боте на тему «Времена года» с выбором ответа.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3E6698-294F-5C64-9FA8-6569611D7E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710" y="307312"/>
            <a:ext cx="987951" cy="9879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81F58A-709D-52CB-13E7-86DF880C8CD9}"/>
              </a:ext>
            </a:extLst>
          </p:cNvPr>
          <p:cNvSpPr txBox="1"/>
          <p:nvPr/>
        </p:nvSpPr>
        <p:spPr>
          <a:xfrm>
            <a:off x="11031117" y="308972"/>
            <a:ext cx="857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10+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93B2372-6B74-B419-F433-597F5079C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381" y="307312"/>
            <a:ext cx="987951" cy="98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8184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610</Words>
  <Application>Microsoft Office PowerPoint</Application>
  <PresentationFormat>Широкоэкранный</PresentationFormat>
  <Paragraphs>98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1 Papyrus</vt:lpstr>
      <vt:lpstr>a_ModernoDcFr</vt:lpstr>
      <vt:lpstr>Advanced LED Board-7</vt:lpstr>
      <vt:lpstr>Arial</vt:lpstr>
      <vt:lpstr>Calibri</vt:lpstr>
      <vt:lpstr>Calibri Light</vt:lpstr>
      <vt:lpstr>Cambria</vt:lpstr>
      <vt:lpstr>Тема Office</vt:lpstr>
      <vt:lpstr>Играя, учимся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Норжимо Мархоева</dc:creator>
  <cp:lastModifiedBy>Норжимо Мархоева</cp:lastModifiedBy>
  <cp:revision>7</cp:revision>
  <dcterms:created xsi:type="dcterms:W3CDTF">2025-11-19T12:31:57Z</dcterms:created>
  <dcterms:modified xsi:type="dcterms:W3CDTF">2025-11-20T15:38:03Z</dcterms:modified>
</cp:coreProperties>
</file>